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5143500" cx="9144000"/>
  <p:notesSz cx="6858000" cy="9144000"/>
  <p:embeddedFontLst>
    <p:embeddedFont>
      <p:font typeface="Raleway"/>
      <p:regular r:id="rId96"/>
      <p:bold r:id="rId97"/>
      <p:italic r:id="rId98"/>
      <p:boldItalic r:id="rId99"/>
    </p:embeddedFont>
    <p:embeddedFont>
      <p:font typeface="Lato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CF44366-F3B0-428E-9FE5-056AAE3388CB}">
  <a:tblStyle styleId="{8CF44366-F3B0-428E-9FE5-056AAE3388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Lato-boldItalic.fntdata"/><Relationship Id="rId102" Type="http://schemas.openxmlformats.org/officeDocument/2006/relationships/font" Target="fonts/Lato-italic.fntdata"/><Relationship Id="rId101" Type="http://schemas.openxmlformats.org/officeDocument/2006/relationships/font" Target="fonts/Lato-bold.fntdata"/><Relationship Id="rId100" Type="http://schemas.openxmlformats.org/officeDocument/2006/relationships/font" Target="fonts/Lato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Raleway-bold.fntdata"/><Relationship Id="rId96" Type="http://schemas.openxmlformats.org/officeDocument/2006/relationships/font" Target="fonts/Raleway-regular.fntdata"/><Relationship Id="rId11" Type="http://schemas.openxmlformats.org/officeDocument/2006/relationships/slide" Target="slides/slide5.xml"/><Relationship Id="rId99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98" Type="http://schemas.openxmlformats.org/officeDocument/2006/relationships/font" Target="fonts/Raleway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0842eff60_0_3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0842eff60_0_3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0842eff60_5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0842eff60_5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5811bf3d4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5811bf3d4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5811bf3d4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5811bf3d4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5811bf3d4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5811bf3d4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5811bf3d4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5811bf3d4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811bf3d4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811bf3d4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811bf3d4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811bf3d4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910625d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910625d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5910625d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5910625d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5811bf3d4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5811bf3d4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0842eff60_0_4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0842eff60_0_4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910625d2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5910625d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5910625d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5910625d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5910625d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5910625d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5910625d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5910625d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5910625d2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5910625d2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5910625d2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5910625d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5910625d2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5910625d2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5910625d2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5910625d2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0842eff60_5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0842eff60_5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842eff60_5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0842eff60_5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42eff60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42eff60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0842eff60_5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0842eff60_5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0842eff60_5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0842eff60_5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811bf3d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811bf3d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0842eff60_5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0842eff60_5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0842eff60_5_1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0842eff60_5_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42eff60_5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0842eff60_5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0842eff60_5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0842eff60_5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0842eff60_5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0842eff60_5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59e2dee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59e2dee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9e2dee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9e2dee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0842eff6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0842eff6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59e2dee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59e2dee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0842eff60_5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0842eff60_5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842eff60_5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842eff60_5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0842eff60_5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0842eff60_5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0842eff60_5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0842eff60_5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0842eff60_5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0842eff60_5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811bf3d4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811bf3d4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5811bf3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5811bf3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5811bf3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5811bf3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5811bf3d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5811bf3d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0842eff60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0842eff60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5811bf3d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5811bf3d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5811bf3d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5811bf3d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5811bf3d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5811bf3d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5811bf3d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5811bf3d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59e2deee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59e2dee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59e2deee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59e2deee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59e2dee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59e2dee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59e2dee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59e2dee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59e2deee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59e2deee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59e2deee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59e2deee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0842eff60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0842eff60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59e2deee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59e2deee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811bf3d4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811bf3d4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5811bf3d4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5811bf3d4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5811bf3d4_1_3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5811bf3d4_1_3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5811bf3d4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65811bf3d4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5811bf3d4_1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5811bf3d4_1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5811bf3d4_1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5811bf3d4_1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59e2deee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59e2deee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59e2deee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59e2deee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59e2deee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59e2deee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842eff60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842eff60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59e2deee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59e2deee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5811bf3d4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5811bf3d4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5811bf3d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5811bf3d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5811bf3d4_1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5811bf3d4_1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65811bf3d4_1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65811bf3d4_1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59e2deee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59e2deee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59e2deee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59e2deee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9e2deee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9e2deee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59e2deee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59e2deee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659e2deee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659e2deee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960bf3d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0960bf3d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59e2deee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59e2deee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59e2deee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59e2deee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59e2deee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659e2deee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0960bf3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0960bf3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0960bf3d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0960bf3d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0960bf3d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70960bf3d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0960bf3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0960bf3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0960bf3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0960bf3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70960bf3d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70960bf3d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0960bf3d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0960bf3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5811bf3d4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5811bf3d4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8.pn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gif"/><Relationship Id="rId4" Type="http://schemas.openxmlformats.org/officeDocument/2006/relationships/image" Target="../media/image27.gif"/><Relationship Id="rId5" Type="http://schemas.openxmlformats.org/officeDocument/2006/relationships/image" Target="../media/image41.gif"/><Relationship Id="rId6" Type="http://schemas.openxmlformats.org/officeDocument/2006/relationships/image" Target="../media/image3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Relationship Id="rId4" Type="http://schemas.openxmlformats.org/officeDocument/2006/relationships/image" Target="../media/image34.jpg"/><Relationship Id="rId5" Type="http://schemas.openxmlformats.org/officeDocument/2006/relationships/image" Target="../media/image33.jpg"/><Relationship Id="rId6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gif"/><Relationship Id="rId4" Type="http://schemas.openxmlformats.org/officeDocument/2006/relationships/image" Target="../media/image11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9.png"/><Relationship Id="rId4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7.gif"/><Relationship Id="rId5" Type="http://schemas.openxmlformats.org/officeDocument/2006/relationships/image" Target="../media/image5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gif"/><Relationship Id="rId4" Type="http://schemas.openxmlformats.org/officeDocument/2006/relationships/image" Target="../media/image60.gif"/><Relationship Id="rId5" Type="http://schemas.openxmlformats.org/officeDocument/2006/relationships/image" Target="../media/image65.gif"/><Relationship Id="rId6" Type="http://schemas.openxmlformats.org/officeDocument/2006/relationships/image" Target="../media/image66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Relationship Id="rId4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Relationship Id="rId4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200"/>
              <a:t>Αναγνώριση και εντοπισμός ανθρώπινης δραστηριότητας σε βίντεο</a:t>
            </a:r>
            <a:endParaRPr sz="32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Στάθης Γαλανάκης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Object Detectors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325" y="2078875"/>
            <a:ext cx="4111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Συστήματα αναγνώρισης αντικειμένων σε μια εικόνα (πχ ανθρωποι, κτίρια κλπ)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Χρησιμοποιούνται σε εφαρμογές video </a:t>
            </a:r>
            <a:r>
              <a:rPr lang="el"/>
              <a:t>surveillance</a:t>
            </a:r>
            <a:r>
              <a:rPr lang="el"/>
              <a:t>, self-driving cars, object tracking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Πολλές Action Localization εφαρμογές χρησιμοποιούν ένα σύστημα Object Detection ή αποτελούν επέκταση αυτού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Tα πιο γνωστά : Mask RCNN, Faster RCNN, YOLO, SSD κλπ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25" y="2078875"/>
            <a:ext cx="3503925" cy="234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</a:t>
            </a:r>
            <a:r>
              <a:rPr lang="el"/>
              <a:t>: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675" y="2853425"/>
            <a:ext cx="3175378" cy="19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853425"/>
            <a:ext cx="3178775" cy="1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4237300" y="3583075"/>
            <a:ext cx="6693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Faster RCNN: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29325" y="2078875"/>
            <a:ext cx="3774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Αποτελείται από: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Τ</a:t>
            </a:r>
            <a:r>
              <a:rPr lang="el"/>
              <a:t>α πρώτα Convolutional Layers ενός pre-trained VGG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RPN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Classifier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802" y="1272650"/>
            <a:ext cx="3654050" cy="36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735650" y="3670850"/>
            <a:ext cx="3729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Λειτουργία RPN 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Προτείνει περιοχές που πιθανώς να περιέχουν κάποιο αντικείμενο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1213800" y="3060250"/>
            <a:ext cx="441300" cy="21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4877300" y="2111275"/>
            <a:ext cx="2140800" cy="78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</a:t>
            </a:r>
            <a:r>
              <a:rPr lang="el"/>
              <a:t> RPN: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63" y="1905364"/>
            <a:ext cx="1576499" cy="280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638" y="1905350"/>
            <a:ext cx="1576499" cy="28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3983537" y="3016150"/>
            <a:ext cx="1176900" cy="58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Δομή RPN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729325" y="2078875"/>
            <a:ext cx="37743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Αποτελείται από: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2D Convolutional 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Scoring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Regression Layer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150" y="1218800"/>
            <a:ext cx="327847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325" y="3091950"/>
            <a:ext cx="4508400" cy="19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Βήματα του RPN</a:t>
            </a:r>
            <a:r>
              <a:rPr lang="el"/>
              <a:t>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Τα features του VGG τροφοδοτούνται στο</a:t>
            </a:r>
            <a:br>
              <a:rPr lang="el"/>
            </a:br>
            <a:r>
              <a:rPr lang="el"/>
              <a:t>2D Conv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Για κάθε περιοχή k (k=9) κουτια χρησιμοποιούνται για προτάσεις (3 scales, 3 aspect ratios)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To scoring layer εξάγει score για το αν υπαρχει αντικείμενο ή όχι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Το </a:t>
            </a:r>
            <a:r>
              <a:rPr lang="el"/>
              <a:t>regression</a:t>
            </a:r>
            <a:r>
              <a:rPr lang="el"/>
              <a:t> layer εξάγει 4 coords για κάθε anchor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Δομή RPN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729325" y="2078875"/>
            <a:ext cx="37743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Αποτελείται από: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2D Convolutional 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Sc</a:t>
            </a:r>
            <a:r>
              <a:rPr lang="el"/>
              <a:t>oring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Regression La</a:t>
            </a:r>
            <a:r>
              <a:rPr lang="el"/>
              <a:t>yer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729325" y="3091950"/>
            <a:ext cx="4508400" cy="19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Βήματα του RPN: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Τα features του VGG τροφοδοτούνται στο</a:t>
            </a:r>
            <a:br>
              <a:rPr lang="el"/>
            </a:br>
            <a:r>
              <a:rPr lang="el"/>
              <a:t>2D Conv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Για κάθε περιοχή k(k=9) κουτια χρησιμοποιούνται για προτάσεις (3 scale, 3 aspect ratios)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To scoring layer εξάγει score για το αν υπαρχει αντικείμενο ή όχι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Το regression layer εξάγει 4 coords για κάθε κουτί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52" y="1869425"/>
            <a:ext cx="3843873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Roi Align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729325" y="2078875"/>
            <a:ext cx="3774300" cy="26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Εισήχθη από το Mask-RCNN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Μέθοδος</a:t>
            </a:r>
            <a:r>
              <a:rPr lang="el"/>
              <a:t> για να εξάγουμε feature maps </a:t>
            </a:r>
            <a:br>
              <a:rPr lang="el"/>
            </a:br>
            <a:r>
              <a:rPr lang="el"/>
              <a:t>σταθερού μεγέθους από τις μεταβαλλόμενου μεγέθους προτάσεις περιοχών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Αντικατέστησε το Roi Pooling που μέχρι τότε γινόταν χρήση του ευρέως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Αντί για max pooling (Roi Pooling) λαμβάνει τιμές μέσω bilinear </a:t>
            </a:r>
            <a:r>
              <a:rPr lang="el"/>
              <a:t>interpolation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Αύξησε την ακρίβεια των αποτελεσμάτων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849" y="678621"/>
            <a:ext cx="5142124" cy="1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575" y="1914950"/>
            <a:ext cx="3774300" cy="296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730000" y="1318650"/>
            <a:ext cx="6207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Non maximum suppression algorithm (NMS)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721225" y="2449675"/>
            <a:ext cx="26112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Χρησιμοποιείται</a:t>
            </a:r>
            <a:r>
              <a:rPr lang="el"/>
              <a:t> για να διαγράψουμε επικαλυπτόμενες περιοχές που απεικονίζουν το ίδιο αντικείμενο.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Μειώνει αισθητά τον αριθμό των False Positives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00" y="2117050"/>
            <a:ext cx="2577835" cy="25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730000" y="1318650"/>
            <a:ext cx="6207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Non maximum suppression algorithm (NMS)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721225" y="2449675"/>
            <a:ext cx="26112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Χρησιμοποιείται για να διαγράψουμε επικαλυπτόμενες περιοχές που απεικονίζουν το ίδιο αντικείμενο.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Μειώνει αισθητά τον αριθμό των False Positives</a:t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00" y="2117050"/>
            <a:ext cx="2577824" cy="259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Losses : </a:t>
            </a:r>
            <a:br>
              <a:rPr lang="el"/>
            </a:b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797700" y="25177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To </a:t>
            </a:r>
            <a:r>
              <a:rPr b="1" lang="el"/>
              <a:t>Cross-entropy loss </a:t>
            </a:r>
            <a:r>
              <a:rPr lang="el"/>
              <a:t>υπολογίζει την απόδοση ενός συστήματος ταξινόμησης του οποίου η έξοδος λαμβάνει τιμές μεταξύ 0 και 1.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/>
              <a:t>Ορίζεται ως:</a:t>
            </a:r>
            <a:endParaRPr/>
          </a:p>
        </p:txBody>
      </p:sp>
      <p:sp>
        <p:nvSpPr>
          <p:cNvPr id="221" name="Google Shape;221;p31"/>
          <p:cNvSpPr txBox="1"/>
          <p:nvPr>
            <p:ph idx="2" type="body"/>
          </p:nvPr>
        </p:nvSpPr>
        <p:spPr>
          <a:xfrm>
            <a:off x="4643550" y="2517775"/>
            <a:ext cx="4189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l"/>
              <a:t>To </a:t>
            </a:r>
            <a:r>
              <a:rPr b="1" lang="el"/>
              <a:t>Smooth-L1 loss </a:t>
            </a:r>
            <a:r>
              <a:rPr lang="el"/>
              <a:t>μπορεί να ερμηνευθεί ως ένας συνδυασμός των L1 και L2 loss. Εισήχθη από το </a:t>
            </a:r>
            <a:br>
              <a:rPr lang="el"/>
            </a:br>
            <a:r>
              <a:rPr i="1" lang="el"/>
              <a:t>R. Girshick. “Fast R-CNN” </a:t>
            </a:r>
            <a:r>
              <a:rPr lang="el"/>
              <a:t>και συμπεριφέρεται ως το L1 loss όταν η απόλυτη τιμή είναι μεγάλη και ως L2 loss όταν είναι κοντά στο 0. Ορίζεται ως: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088" y="3783200"/>
            <a:ext cx="2555525" cy="7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797700" y="18996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Cross Entropy Loss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4643550" y="1899663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 startAt="2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Smooth-L1 Loss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375" y="3840952"/>
            <a:ext cx="3096738" cy="6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681575" y="1928400"/>
            <a:ext cx="7688700" cy="30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Εισαγωγή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l" sz="1100"/>
              <a:t>Background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Δομή του </a:t>
            </a:r>
            <a:r>
              <a:rPr lang="el"/>
              <a:t>Μοντέλου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Σύνοψη - Μελλοντικές επεκτάσεις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Losses : </a:t>
            </a:r>
            <a:br>
              <a:rPr lang="el"/>
            </a:br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6275075" y="2846075"/>
            <a:ext cx="3950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797700" y="18996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Cross Entropy Loss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4643550" y="1899663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 startAt="2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Smooth-L1 Loss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50" y="2512900"/>
            <a:ext cx="3562576" cy="2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18875"/>
            <a:ext cx="3977825" cy="22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Metrics </a:t>
            </a:r>
            <a:r>
              <a:rPr lang="el"/>
              <a:t>: (</a:t>
            </a:r>
            <a:r>
              <a:rPr lang="el"/>
              <a:t>1/4</a:t>
            </a:r>
            <a:r>
              <a:rPr lang="el"/>
              <a:t>) </a:t>
            </a:r>
            <a:br>
              <a:rPr lang="el"/>
            </a:b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797700" y="2517775"/>
            <a:ext cx="7041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Το </a:t>
            </a:r>
            <a:r>
              <a:rPr b="1" lang="el"/>
              <a:t>Intersection Over Union (IoU) </a:t>
            </a:r>
            <a:r>
              <a:rPr lang="el"/>
              <a:t>υπολογίζει το score επικάλυψης μεταξύ 2 ορίων (boundaries). Συνήθως χρησιμοποιείται στους Object Detectors, αλλά μπορεί να επεκταθεί και σε άλλο αριθμό διαστάσεων, δηλαδή για επικάλυψη ευθυγ. τμημάτων (1D) καθώς και επικάλυψη όγκων (3D).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/>
              <a:t>Ορίζεται</a:t>
            </a:r>
            <a:r>
              <a:rPr lang="el"/>
              <a:t> ως:</a:t>
            </a:r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6275075" y="2846075"/>
            <a:ext cx="3950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797700" y="18996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Intersection Over Union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950" y="3878575"/>
            <a:ext cx="2089550" cy="5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500" y="780625"/>
            <a:ext cx="3822199" cy="15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Metrics </a:t>
            </a:r>
            <a:r>
              <a:rPr lang="el"/>
              <a:t>: (2/4)</a:t>
            </a:r>
            <a:br>
              <a:rPr lang="el"/>
            </a:b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797700" y="2517775"/>
            <a:ext cx="344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Το </a:t>
            </a:r>
            <a:r>
              <a:rPr b="1" lang="el"/>
              <a:t>Recall</a:t>
            </a:r>
            <a:r>
              <a:rPr lang="el"/>
              <a:t> μετράει την ικανότητα του συστήματος να «ανακαλύψει» όλες τις υπάρχουσες περιπτώσεις που μας ενδιαφέρουν σε ένα σύνολο δεδομένων.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l"/>
              <a:t>Στην περίπτωση μας δηλαδή, την ικανότητα του συστήματος να ανακαλύψει όλες τις δράσεις που συμβαίνουν. Οριζεται ως: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6275075" y="2846075"/>
            <a:ext cx="3950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797700" y="18996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 startAt="2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Recall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713" y="4450575"/>
            <a:ext cx="3029266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4742575" y="20569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 startAt="3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Precision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4906075" y="2517775"/>
            <a:ext cx="344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Το Precision μετράει την ικανότητα του συστήματος όταν αναγνωρίζει σωστά μόνο τις περιπτώσεις που μας ενδιαφέρουν.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l"/>
              <a:t>Στην περίπτωση μας, την ικανότητα του συστήματος, όταν λέει ότι ανακάλυψε μια δράση, αυτή όντως να υπάρχει. Ορίζεται ως: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575" y="4443075"/>
            <a:ext cx="3447300" cy="550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Metrics </a:t>
            </a:r>
            <a:r>
              <a:rPr lang="el"/>
              <a:t>: (3/4)</a:t>
            </a:r>
            <a:br>
              <a:rPr lang="el"/>
            </a:br>
            <a:endParaRPr/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797700" y="2517775"/>
            <a:ext cx="700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u="sng"/>
              <a:t>Average Precision:</a:t>
            </a:r>
            <a:r>
              <a:rPr lang="el"/>
              <a:t> υπολογίζει την μέση </a:t>
            </a:r>
            <a:r>
              <a:rPr lang="el"/>
              <a:t> τιμή του precision για τιμές του recall από 0 μέχρι 1. Θεωρούμε ως TP περίπτωση όταν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IoU &gt; thresh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Predicted Action Class = Groundtruth Action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/>
              <a:t>Ορίζεται ως:                                                και το mAP ως: </a:t>
            </a:r>
            <a:endParaRPr/>
          </a:p>
        </p:txBody>
      </p:sp>
      <p:sp>
        <p:nvSpPr>
          <p:cNvPr id="264" name="Google Shape;264;p35"/>
          <p:cNvSpPr txBox="1"/>
          <p:nvPr/>
        </p:nvSpPr>
        <p:spPr>
          <a:xfrm>
            <a:off x="6275075" y="2846075"/>
            <a:ext cx="3950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97700" y="18996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 startAt="4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mean Average Precision (mAP)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025" y="3747600"/>
            <a:ext cx="1555250" cy="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700" y="3747600"/>
            <a:ext cx="1584423" cy="5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Metrics </a:t>
            </a:r>
            <a:r>
              <a:rPr lang="el"/>
              <a:t>: (4/4)</a:t>
            </a:r>
            <a:br>
              <a:rPr lang="el"/>
            </a:br>
            <a:endParaRPr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797700" y="2517775"/>
            <a:ext cx="7774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Το </a:t>
            </a:r>
            <a:r>
              <a:rPr b="1" lang="el"/>
              <a:t>Recall</a:t>
            </a:r>
            <a:r>
              <a:rPr lang="el"/>
              <a:t> μετράει την ικανότητα του συστήματος να «ανακαλύψει» </a:t>
            </a:r>
            <a:r>
              <a:rPr lang="el"/>
              <a:t>την ικανότητα του συστήματος να ανακαλύψει όλες τις δράσεις που συμβαίνουν. Ωστόσο </a:t>
            </a:r>
            <a:r>
              <a:rPr lang="el" u="sng"/>
              <a:t>δεν αναφέται στο πόσο «κοντά» είναι οι προτάσεις μας στις πραγματικές δράσεις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/>
              <a:t>Το </a:t>
            </a:r>
            <a:r>
              <a:rPr b="1" lang="el"/>
              <a:t>ABO (</a:t>
            </a:r>
            <a:r>
              <a:rPr lang="el"/>
              <a:t>Anton Winschel, Rainer Lienhart, and Christian Eggert. “Diversity in Object Proposals”) ορίζεται ως η μέση τιμή των μέγιστων score επικάλυψης για μία κλάση. Οπότε το MABO ορίζεται ως :</a:t>
            </a:r>
            <a:endParaRPr/>
          </a:p>
        </p:txBody>
      </p:sp>
      <p:sp>
        <p:nvSpPr>
          <p:cNvPr id="274" name="Google Shape;274;p36"/>
          <p:cNvSpPr txBox="1"/>
          <p:nvPr/>
        </p:nvSpPr>
        <p:spPr>
          <a:xfrm>
            <a:off x="6275075" y="2846075"/>
            <a:ext cx="3950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797700" y="18996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 startAt="5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Mean Average Best Overlap (MABO)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738" y="4128700"/>
            <a:ext cx="3394724" cy="6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Metrics </a:t>
            </a:r>
            <a:r>
              <a:rPr lang="el"/>
              <a:t>: (4/4)</a:t>
            </a:r>
            <a:br>
              <a:rPr lang="el"/>
            </a:br>
            <a:endParaRPr/>
          </a:p>
        </p:txBody>
      </p:sp>
      <p:sp>
        <p:nvSpPr>
          <p:cNvPr id="282" name="Google Shape;282;p37"/>
          <p:cNvSpPr txBox="1"/>
          <p:nvPr/>
        </p:nvSpPr>
        <p:spPr>
          <a:xfrm>
            <a:off x="797700" y="18996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 startAt="5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Mean Best Overlap Precision (MABO)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108" y="2406304"/>
            <a:ext cx="3273783" cy="24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112" y="2406314"/>
            <a:ext cx="3273775" cy="247820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Metrics : (4/4)</a:t>
            </a:r>
            <a:br>
              <a:rPr lang="el"/>
            </a:br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797700" y="18996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 startAt="5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Mean Best Overlap Precision (MABO)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112" y="2406301"/>
            <a:ext cx="3273775" cy="247823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Metrics : (4/4)</a:t>
            </a:r>
            <a:br>
              <a:rPr lang="el"/>
            </a:br>
            <a:endParaRPr/>
          </a:p>
        </p:txBody>
      </p:sp>
      <p:sp>
        <p:nvSpPr>
          <p:cNvPr id="297" name="Google Shape;297;p39"/>
          <p:cNvSpPr txBox="1"/>
          <p:nvPr/>
        </p:nvSpPr>
        <p:spPr>
          <a:xfrm>
            <a:off x="797700" y="1899675"/>
            <a:ext cx="3774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 startAt="5"/>
            </a:pPr>
            <a:r>
              <a:rPr lang="el" u="sng">
                <a:latin typeface="Lato"/>
                <a:ea typeface="Lato"/>
                <a:cs typeface="Lato"/>
                <a:sym typeface="Lato"/>
              </a:rPr>
              <a:t>Mean Best Overlap Precision (MABO)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Δομή συστήματος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Δομή συστήματος</a:t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5421675" y="1078900"/>
            <a:ext cx="3384000" cy="494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>
            <a:off x="6485700" y="4116325"/>
            <a:ext cx="1126200" cy="594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729325" y="2078875"/>
            <a:ext cx="37743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3D ResNet34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Tube Proposal 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Classifier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1"/>
          <p:cNvSpPr/>
          <p:nvPr/>
        </p:nvSpPr>
        <p:spPr>
          <a:xfrm>
            <a:off x="6552025" y="2911975"/>
            <a:ext cx="1059900" cy="594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116" y="385600"/>
            <a:ext cx="3072008" cy="4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/>
        </p:nvSpPr>
        <p:spPr>
          <a:xfrm>
            <a:off x="2964625" y="4538900"/>
            <a:ext cx="4237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5421675" y="1573300"/>
            <a:ext cx="3384000" cy="59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"/>
          <p:cNvSpPr txBox="1"/>
          <p:nvPr/>
        </p:nvSpPr>
        <p:spPr>
          <a:xfrm>
            <a:off x="838625" y="3251525"/>
            <a:ext cx="37887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Βασίζεται στα: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l" sz="900"/>
              <a:t>R. Hou, C. Chen, and M. Shah. “Tube Convolutional Neural Network (T-CNN) for Action Detection in Videos”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l" sz="900"/>
              <a:t>R. Girdhar et al. “Detect-and-Track: Efficient Pose Estimation in Videos”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l" sz="900"/>
              <a:t>S. Ren et al. “Faster R-CNN: Towards Real-Time Object Detection with Region Proposal Networks”.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l" sz="900"/>
              <a:t>Jianwei Yang et al. “A Faster Pytorch Implementation of Faster R-CNN”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Εισαγωγή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l"/>
              <a:t>ResNet </a:t>
            </a:r>
            <a:r>
              <a:rPr lang="el">
                <a:latin typeface="Arial"/>
                <a:ea typeface="Arial"/>
                <a:cs typeface="Arial"/>
                <a:sym typeface="Arial"/>
              </a:rPr>
              <a:t>34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E</a:t>
            </a:r>
            <a:r>
              <a:rPr lang="el"/>
              <a:t>ξάγουμε τα 3 πρώτα groups από  Layers από ένα pre-trained μοντέλο στο Kinetics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Trained για sample duration = 16 frames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Μέγεθος frame = (112, 112)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00" y="3535538"/>
            <a:ext cx="66675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/>
          <p:nvPr/>
        </p:nvSpPr>
        <p:spPr>
          <a:xfrm>
            <a:off x="1346200" y="3579700"/>
            <a:ext cx="5097900" cy="136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Προετοιμασία βίντεο</a:t>
            </a:r>
            <a:endParaRPr/>
          </a:p>
        </p:txBody>
      </p:sp>
      <p:sp>
        <p:nvSpPr>
          <p:cNvPr id="329" name="Google Shape;329;p43"/>
          <p:cNvSpPr txBox="1"/>
          <p:nvPr>
            <p:ph idx="1" type="body"/>
          </p:nvPr>
        </p:nvSpPr>
        <p:spPr>
          <a:xfrm>
            <a:off x="729450" y="1942075"/>
            <a:ext cx="751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Ανάγκη για σταθερό μέγεθος καρέ εισόδου → Resize εικόνας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Ανάγκη για διατήρηση αναλογιών  → Zero padding </a:t>
            </a:r>
            <a:r>
              <a:rPr lang="el"/>
              <a:t>είτε αριστερά και δεξιά, είτε </a:t>
            </a:r>
            <a:br>
              <a:rPr lang="el"/>
            </a:br>
            <a:r>
              <a:rPr lang="el"/>
              <a:t>πάνω κάτω</a:t>
            </a:r>
            <a:endParaRPr/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964275"/>
            <a:ext cx="2562600" cy="192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680000" dist="19050">
              <a:srgbClr val="000000"/>
            </a:outerShdw>
          </a:effectLst>
        </p:spPr>
      </p:pic>
      <p:pic>
        <p:nvPicPr>
          <p:cNvPr id="331" name="Google Shape;3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275" y="3087378"/>
            <a:ext cx="1675775" cy="1675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332" name="Google Shape;332;p43"/>
          <p:cNvSpPr/>
          <p:nvPr/>
        </p:nvSpPr>
        <p:spPr>
          <a:xfrm>
            <a:off x="4279350" y="3657650"/>
            <a:ext cx="12996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991" y="385600"/>
            <a:ext cx="3072008" cy="4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/>
          <p:nvPr/>
        </p:nvSpPr>
        <p:spPr>
          <a:xfrm>
            <a:off x="2880000" y="10862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"/>
          <p:cNvSpPr/>
          <p:nvPr/>
        </p:nvSpPr>
        <p:spPr>
          <a:xfrm>
            <a:off x="2880000" y="15806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Tube proposal Network (TPN)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729450" y="2078875"/>
            <a:ext cx="76887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l"/>
              <a:t>Είσοδος: Βίντεο 16 καρέ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l"/>
              <a:t>Έξοδος : Ακολουθίες από δισδιάστατα κουτιά που πιθανόν</a:t>
            </a:r>
            <a:br>
              <a:rPr lang="el"/>
            </a:br>
            <a:r>
              <a:rPr lang="el"/>
              <a:t>περιέχουν κάποια ενέργεια,</a:t>
            </a:r>
            <a:endParaRPr/>
          </a:p>
        </p:txBody>
      </p:sp>
      <p:pic>
        <p:nvPicPr>
          <p:cNvPr id="351" name="Google Shape;3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41" y="3035300"/>
            <a:ext cx="1558557" cy="15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895" y="3035300"/>
            <a:ext cx="1558557" cy="15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549" y="3035300"/>
            <a:ext cx="1558557" cy="15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203" y="3035300"/>
            <a:ext cx="1558557" cy="15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7"/>
          <p:cNvSpPr txBox="1"/>
          <p:nvPr>
            <p:ph idx="1" type="body"/>
          </p:nvPr>
        </p:nvSpPr>
        <p:spPr>
          <a:xfrm>
            <a:off x="729450" y="2078875"/>
            <a:ext cx="76887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l"/>
              <a:t>Είσοδος: Feature maps από β</a:t>
            </a:r>
            <a:r>
              <a:rPr lang="el"/>
              <a:t>ίντεο</a:t>
            </a:r>
            <a:r>
              <a:rPr lang="el"/>
              <a:t> διάρκειας 16 καρέ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l"/>
              <a:t>Έξοδος : Ακολουθίες από δισδιάστατα </a:t>
            </a:r>
            <a:r>
              <a:rPr lang="el"/>
              <a:t>κουτιά που πιθανόν </a:t>
            </a:r>
            <a:br>
              <a:rPr lang="el"/>
            </a:br>
            <a:r>
              <a:rPr lang="el"/>
              <a:t>περιέχουν κάποια δράση. Τα ονομάζουμε Tubes of Interest (ToIs)</a:t>
            </a:r>
            <a:endParaRPr/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725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671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17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563" y="3244375"/>
            <a:ext cx="1746712" cy="17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729450" y="2078875"/>
            <a:ext cx="7688700" cy="26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Τα anchors θεωρούνται ως ένα 6-στατα διανύσματα</a:t>
            </a:r>
            <a:br>
              <a:rPr lang="el"/>
            </a:br>
            <a:r>
              <a:rPr lang="el"/>
              <a:t>(x</a:t>
            </a:r>
            <a:r>
              <a:rPr baseline="-25000" lang="el"/>
              <a:t>1</a:t>
            </a:r>
            <a:r>
              <a:rPr lang="el"/>
              <a:t>, y</a:t>
            </a:r>
            <a:r>
              <a:rPr baseline="-25000" lang="el" sz="1000"/>
              <a:t>1</a:t>
            </a:r>
            <a:r>
              <a:rPr lang="el" sz="1000"/>
              <a:t>, t</a:t>
            </a:r>
            <a:r>
              <a:rPr baseline="-25000" lang="el" sz="1000"/>
              <a:t>1</a:t>
            </a:r>
            <a:r>
              <a:rPr lang="el" sz="1000"/>
              <a:t>, x</a:t>
            </a:r>
            <a:r>
              <a:rPr baseline="-25000" lang="el" sz="1000"/>
              <a:t>2</a:t>
            </a:r>
            <a:r>
              <a:rPr lang="el" sz="1000"/>
              <a:t>, y</a:t>
            </a:r>
            <a:r>
              <a:rPr baseline="-25000" lang="el" sz="1000"/>
              <a:t>2</a:t>
            </a:r>
            <a:r>
              <a:rPr lang="el" sz="1000"/>
              <a:t>, t</a:t>
            </a:r>
            <a:r>
              <a:rPr baseline="-25000" lang="el" sz="1000"/>
              <a:t>2</a:t>
            </a:r>
            <a:r>
              <a:rPr lang="el" sz="1000"/>
              <a:t> ) όπου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l" sz="1000"/>
              <a:t>x</a:t>
            </a:r>
            <a:r>
              <a:rPr baseline="-25000" lang="el" sz="1000"/>
              <a:t>1</a:t>
            </a:r>
            <a:r>
              <a:rPr lang="el" sz="1000"/>
              <a:t>, y</a:t>
            </a:r>
            <a:r>
              <a:rPr baseline="-25000" lang="el" sz="1000"/>
              <a:t>1</a:t>
            </a:r>
            <a:r>
              <a:rPr lang="el" sz="1000"/>
              <a:t>, t</a:t>
            </a:r>
            <a:r>
              <a:rPr baseline="-25000" lang="el" sz="1000"/>
              <a:t>1</a:t>
            </a:r>
            <a:r>
              <a:rPr lang="el" sz="1000"/>
              <a:t> οι πάνω αριστερά συντεταγμένες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l" sz="1000"/>
              <a:t>x</a:t>
            </a:r>
            <a:r>
              <a:rPr baseline="-25000" lang="el" sz="1000"/>
              <a:t>2</a:t>
            </a:r>
            <a:r>
              <a:rPr lang="el" sz="1000"/>
              <a:t>, y</a:t>
            </a:r>
            <a:r>
              <a:rPr baseline="-25000" lang="el" sz="1000"/>
              <a:t>2</a:t>
            </a:r>
            <a:r>
              <a:rPr lang="el" sz="1000"/>
              <a:t>, t</a:t>
            </a:r>
            <a:r>
              <a:rPr baseline="-25000" lang="el" sz="1000"/>
              <a:t>2</a:t>
            </a:r>
            <a:r>
              <a:rPr lang="el" sz="1000"/>
              <a:t> οι πίσω κάτω δεξιά συντεταγμένες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l"/>
              <a:t>Μεταβλητές όλες οι διαστάσεις (x-y-t)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Χρησιμοποιούμε 60 anchors για κάθε pixel του</a:t>
            </a:r>
            <a:br>
              <a:rPr lang="el"/>
            </a:br>
            <a:r>
              <a:rPr lang="el"/>
              <a:t>feature map: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5 κλιμακες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3 aspect ratios : 1:1, 1:2, 2:1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4 διάρκειες : 16, 12, 8 και 4 καρέ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Ίδια anchors και για τα 2 dataset προκειμένου</a:t>
            </a:r>
            <a:br>
              <a:rPr lang="el"/>
            </a:br>
            <a:r>
              <a:rPr lang="el"/>
              <a:t>να </a:t>
            </a:r>
            <a:r>
              <a:rPr lang="el"/>
              <a:t>γενικεύσουμε</a:t>
            </a:r>
            <a:r>
              <a:rPr lang="el"/>
              <a:t> την προσέγγιση μας</a:t>
            </a:r>
            <a:endParaRPr/>
          </a:p>
        </p:txBody>
      </p:sp>
      <p:sp>
        <p:nvSpPr>
          <p:cNvPr id="370" name="Google Shape;37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1</a:t>
            </a:r>
            <a:r>
              <a:rPr baseline="30000" lang="el"/>
              <a:t>η</a:t>
            </a:r>
            <a:r>
              <a:rPr lang="el"/>
              <a:t> προσέγγιση </a:t>
            </a:r>
            <a:endParaRPr/>
          </a:p>
        </p:txBody>
      </p:sp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11" y="2078876"/>
            <a:ext cx="3355439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/>
          <p:nvPr>
            <p:ph type="title"/>
          </p:nvPr>
        </p:nvSpPr>
        <p:spPr>
          <a:xfrm>
            <a:off x="730000" y="1318650"/>
            <a:ext cx="33009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Δομή του TPN</a:t>
            </a:r>
            <a:endParaRPr/>
          </a:p>
        </p:txBody>
      </p:sp>
      <p:sp>
        <p:nvSpPr>
          <p:cNvPr id="378" name="Google Shape;378;p49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3D Convolutional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Scoring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Regression Layer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0"/>
          <p:cNvSpPr txBox="1"/>
          <p:nvPr>
            <p:ph type="title"/>
          </p:nvPr>
        </p:nvSpPr>
        <p:spPr>
          <a:xfrm>
            <a:off x="730000" y="1318650"/>
            <a:ext cx="4783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</a:t>
            </a:r>
            <a:r>
              <a:rPr lang="el"/>
              <a:t> του TPN</a:t>
            </a:r>
            <a:endParaRPr/>
          </a:p>
        </p:txBody>
      </p:sp>
      <p:sp>
        <p:nvSpPr>
          <p:cNvPr id="385" name="Google Shape;385;p50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3D Convolutional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Scoring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Regression Layer</a:t>
            </a:r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2016250" y="1837950"/>
            <a:ext cx="6467100" cy="18444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 txBox="1"/>
          <p:nvPr>
            <p:ph type="title"/>
          </p:nvPr>
        </p:nvSpPr>
        <p:spPr>
          <a:xfrm>
            <a:off x="730000" y="1318650"/>
            <a:ext cx="4783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 του TPN</a:t>
            </a:r>
            <a:endParaRPr/>
          </a:p>
        </p:txBody>
      </p:sp>
      <p:sp>
        <p:nvSpPr>
          <p:cNvPr id="393" name="Google Shape;393;p51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3D Convolutional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Scoring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Regression Layer</a:t>
            </a:r>
            <a:endParaRPr/>
          </a:p>
        </p:txBody>
      </p:sp>
      <p:sp>
        <p:nvSpPr>
          <p:cNvPr id="394" name="Google Shape;394;p51"/>
          <p:cNvSpPr/>
          <p:nvPr/>
        </p:nvSpPr>
        <p:spPr>
          <a:xfrm>
            <a:off x="5513800" y="1693925"/>
            <a:ext cx="3086100" cy="19884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Περιγραφή προβλήματος: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904825" y="3052900"/>
            <a:ext cx="5598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794500" y="2059800"/>
            <a:ext cx="70107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Το πρόβλημα της αναγνώρισης και εντοπισμού  ανθρώπινης δράσης σε βίντεο έχει δύο κύριους στόχους: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l" sz="1600">
                <a:latin typeface="Lato"/>
                <a:ea typeface="Lato"/>
                <a:cs typeface="Lato"/>
                <a:sym typeface="Lato"/>
              </a:rPr>
              <a:t>Την αυτόματη αναγνώριση και ταξινόμησή οποιασδήποτε ανθρώπινης δραστηριότητας στο βίντεο.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l" sz="1600">
                <a:latin typeface="Lato"/>
                <a:ea typeface="Lato"/>
                <a:cs typeface="Lato"/>
                <a:sym typeface="Lato"/>
              </a:rPr>
              <a:t>Τον αυτόματο εντοπισμό αυτής της δράσης στο βίντεο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13" y="1869000"/>
            <a:ext cx="7675575" cy="166784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>
            <p:ph idx="1" type="body"/>
          </p:nvPr>
        </p:nvSpPr>
        <p:spPr>
          <a:xfrm>
            <a:off x="721225" y="3682375"/>
            <a:ext cx="3300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3D Convolutional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Scoring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 Regression Layer</a:t>
            </a:r>
            <a:endParaRPr/>
          </a:p>
        </p:txBody>
      </p:sp>
      <p:sp>
        <p:nvSpPr>
          <p:cNvPr id="401" name="Google Shape;401;p52"/>
          <p:cNvSpPr txBox="1"/>
          <p:nvPr>
            <p:ph type="title"/>
          </p:nvPr>
        </p:nvSpPr>
        <p:spPr>
          <a:xfrm>
            <a:off x="730000" y="1318650"/>
            <a:ext cx="4783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 του TPN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>
            <p:ph type="title"/>
          </p:nvPr>
        </p:nvSpPr>
        <p:spPr>
          <a:xfrm>
            <a:off x="729450" y="1318650"/>
            <a:ext cx="306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Training (1/2)</a:t>
            </a: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729450" y="1817750"/>
            <a:ext cx="61635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Λαμβάνουμε τυχαία 16 frame από κάθε βίντεο και τα αντιστοιχα groundtruth boxes γι’ αυτό το διάστημα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Θεωρούμε ότι αυτός που δρα, δεν μετακινείται πολύ σ’ ένα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κομμάτι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βίντεο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Μετατρέπουμε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τις groundtruth action tubes σε groundtruth cuboids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Συγκρίνουμε πλέον anchors με groundtruth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cuboids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025" y="3325100"/>
            <a:ext cx="5163950" cy="16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Training (2/2)</a:t>
            </a:r>
            <a:endParaRPr/>
          </a:p>
        </p:txBody>
      </p:sp>
      <p:sp>
        <p:nvSpPr>
          <p:cNvPr id="414" name="Google Shape;414;p54"/>
          <p:cNvSpPr txBox="1"/>
          <p:nvPr/>
        </p:nvSpPr>
        <p:spPr>
          <a:xfrm>
            <a:off x="729450" y="1956825"/>
            <a:ext cx="59145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Training Loss: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Regression targets: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18238"/>
            <a:ext cx="3546300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47" y="3411400"/>
            <a:ext cx="6413450" cy="13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Modified Intersection Over Union (m-IoU)</a:t>
            </a:r>
            <a:endParaRPr/>
          </a:p>
        </p:txBody>
      </p:sp>
      <p:sp>
        <p:nvSpPr>
          <p:cNvPr id="422" name="Google Shape;422;p55"/>
          <p:cNvSpPr txBox="1"/>
          <p:nvPr/>
        </p:nvSpPr>
        <p:spPr>
          <a:xfrm>
            <a:off x="897475" y="2214275"/>
            <a:ext cx="42741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Κλασσικό  IoU για όγκους: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Συγκρίνει την επικάλυψη των όγκων των 2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cuboids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Άξονες x-y ίσης σημασίας με τον άξονα 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Modified-IoU: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Εμείς ορίζουμε την βαρύτητα του άξονα του χρόνου σε σχέση με τις άλλες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διαστάσεις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3" name="Google Shape;4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625" y="2054675"/>
            <a:ext cx="3667625" cy="197670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5"/>
          <p:cNvSpPr txBox="1"/>
          <p:nvPr/>
        </p:nvSpPr>
        <p:spPr>
          <a:xfrm>
            <a:off x="5723275" y="3619375"/>
            <a:ext cx="390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l">
                <a:latin typeface="Lato"/>
                <a:ea typeface="Lato"/>
                <a:cs typeface="Lato"/>
                <a:sym typeface="Lato"/>
              </a:rPr>
              <a:t>m-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Αποτελέσματα</a:t>
            </a:r>
            <a:endParaRPr/>
          </a:p>
        </p:txBody>
      </p:sp>
      <p:pic>
        <p:nvPicPr>
          <p:cNvPr id="430" name="Google Shape;4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125" y="1938138"/>
            <a:ext cx="3257725" cy="12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6"/>
          <p:cNvSpPr txBox="1"/>
          <p:nvPr/>
        </p:nvSpPr>
        <p:spPr>
          <a:xfrm>
            <a:off x="787100" y="1961250"/>
            <a:ext cx="36930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Το mIoU είναι ελαφρώς καλύτερο στο Dataset UCF-101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Το JHMDB δεν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επηρεάζεται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καθώς σε όλα τα βίντεο κλιπ έχουν δράσεις σε όλα τα καρέ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550" y="1318650"/>
            <a:ext cx="4453476" cy="34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Βελτίωση του TPN</a:t>
            </a:r>
            <a:endParaRPr/>
          </a:p>
        </p:txBody>
      </p:sp>
      <p:sp>
        <p:nvSpPr>
          <p:cNvPr id="438" name="Google Shape;438;p57"/>
          <p:cNvSpPr txBox="1"/>
          <p:nvPr/>
        </p:nvSpPr>
        <p:spPr>
          <a:xfrm>
            <a:off x="654750" y="1927225"/>
            <a:ext cx="49656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Πολλές ενέργειες διαρκούν για όλα τα καρέ του βίντεο.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Συνεπώς προσθέτουμε 1 Scoring Layer και 1 Regression Layer για αυτές τις περιπτώσεις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 προσεγγίσεις για «συμπίεση» πληροφορίας στην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διάσταση του χρόνο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 3D Convolutional Layer,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kernel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(16,1,1), stride 1, no pad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Avg pool + 2D Convolutional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9" name="Google Shape;4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75" y="4016625"/>
            <a:ext cx="3611225" cy="9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7"/>
          <p:cNvSpPr txBox="1"/>
          <p:nvPr/>
        </p:nvSpPr>
        <p:spPr>
          <a:xfrm>
            <a:off x="765075" y="3751825"/>
            <a:ext cx="2743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Training Loss formula: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5325"/>
            <a:ext cx="4053275" cy="16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Αποτελέσματα</a:t>
            </a:r>
            <a:endParaRPr/>
          </a:p>
        </p:txBody>
      </p:sp>
      <p:sp>
        <p:nvSpPr>
          <p:cNvPr id="447" name="Google Shape;447;p58"/>
          <p:cNvSpPr txBox="1"/>
          <p:nvPr/>
        </p:nvSpPr>
        <p:spPr>
          <a:xfrm>
            <a:off x="729450" y="3819300"/>
            <a:ext cx="68919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Για το dataset JHMDB έχουμε βελτίωση για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Avg pooling + 2D Conv Layer, και ελαφρά μείωση για 3D Conv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Για το dataset UCF-101 έχουμε σχεδόν τα ίδια αποτελέσματα (+0.005)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για Avg pooling + 2D Conv Layer, και ελαφρά μείωση για 3D Conv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800" y="3258945"/>
            <a:ext cx="3576724" cy="1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800" y="3258945"/>
            <a:ext cx="3576724" cy="1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800" y="1068899"/>
            <a:ext cx="3576724" cy="152932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9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Προσθήκη Regressor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809200" y="1934763"/>
            <a:ext cx="39873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 Αρχιτεκτονικές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Σκοπός του είναι η μετατροπή των cuboids σε ακολουθίες από πλαίσια ανά frame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Smooth-L1 loss ως training loss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Training loss 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59"/>
          <p:cNvSpPr txBox="1"/>
          <p:nvPr/>
        </p:nvSpPr>
        <p:spPr>
          <a:xfrm>
            <a:off x="6091661" y="515950"/>
            <a:ext cx="1383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η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προσέγγιση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9"/>
          <p:cNvSpPr txBox="1"/>
          <p:nvPr/>
        </p:nvSpPr>
        <p:spPr>
          <a:xfrm>
            <a:off x="6091661" y="2780675"/>
            <a:ext cx="1383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η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προσέγγιση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200" y="3515083"/>
            <a:ext cx="3762650" cy="127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275" y="2416583"/>
            <a:ext cx="4421525" cy="189054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0"/>
          <p:cNvSpPr txBox="1"/>
          <p:nvPr>
            <p:ph type="title"/>
          </p:nvPr>
        </p:nvSpPr>
        <p:spPr>
          <a:xfrm>
            <a:off x="729450" y="1318650"/>
            <a:ext cx="477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1</a:t>
            </a:r>
            <a:r>
              <a:rPr baseline="30000" lang="el"/>
              <a:t>η</a:t>
            </a:r>
            <a:r>
              <a:rPr lang="el"/>
              <a:t> μέθοδος για Regression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816550" y="2126000"/>
            <a:ext cx="4899300" cy="29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Βήματα του Regressor: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Για κάθε cuboid, εξάγουμε τα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αντίστοιχα feature maps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χρησιμοποιώντας 3D Roi Align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Τα feature maps τροφοδοτούνται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σε ένα 3D Convolutional Layer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Avg/Max pooling στην διάσταση του χρόνου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Τροφοδοτείται ακολουθία από Layers για εξάγουμε 16 · 4 συντεταγμένες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Για frames εκτός χρονικών πλαισίων,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αντί για συντεταγμένες έχουμε μηδενικό διάνυσμα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303" y="2416571"/>
            <a:ext cx="4421546" cy="18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1"/>
          <p:cNvSpPr txBox="1"/>
          <p:nvPr>
            <p:ph type="title"/>
          </p:nvPr>
        </p:nvSpPr>
        <p:spPr>
          <a:xfrm>
            <a:off x="729450" y="1318650"/>
            <a:ext cx="477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2</a:t>
            </a:r>
            <a:r>
              <a:rPr baseline="30000" lang="el"/>
              <a:t>η</a:t>
            </a:r>
            <a:r>
              <a:rPr lang="el"/>
              <a:t> μέθοδος για Regression</a:t>
            </a:r>
            <a:endParaRPr/>
          </a:p>
        </p:txBody>
      </p:sp>
      <p:sp>
        <p:nvSpPr>
          <p:cNvPr id="473" name="Google Shape;473;p61"/>
          <p:cNvSpPr txBox="1"/>
          <p:nvPr/>
        </p:nvSpPr>
        <p:spPr>
          <a:xfrm>
            <a:off x="816550" y="2126000"/>
            <a:ext cx="47730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Βήματα του Regressor: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Για κάθε cuboid, εξάγουμε τα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αντίστοιχα feature maps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χρησιμοποιώντας 3D Roi Align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Avg/Max pooling στην διάσταση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του χρόνου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Τα feature maps τροφοδοτούνται σε ένα 2D Convolutional Layer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Τροφοδοτείται ακολουθία από Layers για εξάγουμε 16 · 4 συντεταγμένες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Για frames εκτός χρονικών πλαισίων,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αντί για συντεταγμένες έχουμε μηδενικό διάνυσμα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Περιγραφή προβλήματος: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872875"/>
            <a:ext cx="2191050" cy="1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800" y="2872875"/>
            <a:ext cx="2191050" cy="16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3812250" y="3389550"/>
            <a:ext cx="1522800" cy="6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7836750" y="4333125"/>
            <a:ext cx="581100" cy="220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Run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Αποτελέσματα</a:t>
            </a:r>
            <a:endParaRPr/>
          </a:p>
        </p:txBody>
      </p:sp>
      <p:pic>
        <p:nvPicPr>
          <p:cNvPr id="479" name="Google Shape;4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588" y="2623175"/>
            <a:ext cx="5145849" cy="22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175" y="1347375"/>
            <a:ext cx="4426671" cy="121720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2"/>
          <p:cNvSpPr txBox="1"/>
          <p:nvPr/>
        </p:nvSpPr>
        <p:spPr>
          <a:xfrm>
            <a:off x="729450" y="1977475"/>
            <a:ext cx="3842700" cy="26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Εξετάζουμε τις μετρικές: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l">
                <a:latin typeface="Lato"/>
                <a:ea typeface="Lato"/>
                <a:cs typeface="Lato"/>
                <a:sym typeface="Lato"/>
              </a:rPr>
              <a:t>Cuboid Recall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, το recall δηλαδή μεταξύ των cuboids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l">
                <a:latin typeface="Lato"/>
                <a:ea typeface="Lato"/>
                <a:cs typeface="Lato"/>
                <a:sym typeface="Lato"/>
              </a:rPr>
              <a:t>Single frame Recall,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το τελικό recall που παίρνουμε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l">
                <a:latin typeface="Lato"/>
                <a:ea typeface="Lato"/>
                <a:cs typeface="Lato"/>
                <a:sym typeface="Lato"/>
              </a:rPr>
              <a:t>Follow-up Single Frame Recall,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το recall που παίρνουμε μόνο απ’ τα «καλά» cuboids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3"/>
          <p:cNvSpPr txBox="1"/>
          <p:nvPr>
            <p:ph idx="1" type="body"/>
          </p:nvPr>
        </p:nvSpPr>
        <p:spPr>
          <a:xfrm>
            <a:off x="729450" y="2078875"/>
            <a:ext cx="7688700" cy="2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Τα anchors θεωρούνται ως ένα 4k-στατα διανύσματα</a:t>
            </a:r>
            <a:br>
              <a:rPr lang="el"/>
            </a:br>
            <a:r>
              <a:rPr lang="el"/>
              <a:t>(x</a:t>
            </a:r>
            <a:r>
              <a:rPr baseline="-25000" lang="el"/>
              <a:t>1</a:t>
            </a:r>
            <a:r>
              <a:rPr lang="el"/>
              <a:t>, y</a:t>
            </a:r>
            <a:r>
              <a:rPr baseline="-25000" lang="el" sz="1000"/>
              <a:t>1</a:t>
            </a:r>
            <a:r>
              <a:rPr lang="el" sz="1000"/>
              <a:t>, </a:t>
            </a:r>
            <a:r>
              <a:rPr lang="el"/>
              <a:t>x’</a:t>
            </a:r>
            <a:r>
              <a:rPr baseline="-25000" lang="el"/>
              <a:t>1</a:t>
            </a:r>
            <a:r>
              <a:rPr lang="el"/>
              <a:t>, y’</a:t>
            </a:r>
            <a:r>
              <a:rPr baseline="-25000" lang="el" sz="1000"/>
              <a:t>1</a:t>
            </a:r>
            <a:r>
              <a:rPr lang="el" sz="1000"/>
              <a:t>, x</a:t>
            </a:r>
            <a:r>
              <a:rPr baseline="-25000" lang="el" sz="1000"/>
              <a:t>2</a:t>
            </a:r>
            <a:r>
              <a:rPr lang="el" sz="1000"/>
              <a:t>, y</a:t>
            </a:r>
            <a:r>
              <a:rPr baseline="-25000" lang="el" sz="1000"/>
              <a:t>2</a:t>
            </a:r>
            <a:r>
              <a:rPr lang="el" sz="1000"/>
              <a:t>, x’</a:t>
            </a:r>
            <a:r>
              <a:rPr baseline="-25000" lang="el" sz="1000"/>
              <a:t>2</a:t>
            </a:r>
            <a:r>
              <a:rPr lang="el" sz="1000"/>
              <a:t>, …, y’</a:t>
            </a:r>
            <a:r>
              <a:rPr baseline="-25000" lang="el" sz="1000"/>
              <a:t>k</a:t>
            </a:r>
            <a:r>
              <a:rPr lang="el" sz="1000"/>
              <a:t> ) όπου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l" sz="1000"/>
              <a:t>x</a:t>
            </a:r>
            <a:r>
              <a:rPr baseline="-25000" lang="el" sz="1000"/>
              <a:t>1</a:t>
            </a:r>
            <a:r>
              <a:rPr lang="el" sz="1000"/>
              <a:t>, y</a:t>
            </a:r>
            <a:r>
              <a:rPr baseline="-25000" lang="el" sz="1000"/>
              <a:t>1</a:t>
            </a:r>
            <a:r>
              <a:rPr lang="el" sz="1000"/>
              <a:t>, x’</a:t>
            </a:r>
            <a:r>
              <a:rPr baseline="-25000" lang="el" sz="1000"/>
              <a:t>1</a:t>
            </a:r>
            <a:r>
              <a:rPr lang="el" sz="1000"/>
              <a:t>, y’</a:t>
            </a:r>
            <a:r>
              <a:rPr baseline="-25000" lang="el" sz="1000"/>
              <a:t>1</a:t>
            </a:r>
            <a:r>
              <a:rPr lang="el" sz="1000"/>
              <a:t>, οι συντεταγμένες του </a:t>
            </a:r>
            <a:br>
              <a:rPr lang="el" sz="1000"/>
            </a:br>
            <a:r>
              <a:rPr lang="el" sz="1000"/>
              <a:t>πλαισίου του 1</a:t>
            </a:r>
            <a:r>
              <a:rPr baseline="30000" lang="el" sz="1000"/>
              <a:t>ου</a:t>
            </a:r>
            <a:r>
              <a:rPr lang="el" sz="1000"/>
              <a:t> frame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l" sz="1000"/>
              <a:t>x</a:t>
            </a:r>
            <a:r>
              <a:rPr baseline="-25000" lang="el" sz="1000"/>
              <a:t>2</a:t>
            </a:r>
            <a:r>
              <a:rPr lang="el" sz="1000"/>
              <a:t>, y</a:t>
            </a:r>
            <a:r>
              <a:rPr baseline="-25000" lang="el" sz="1000"/>
              <a:t>2</a:t>
            </a:r>
            <a:r>
              <a:rPr lang="el" sz="1000"/>
              <a:t>, x’</a:t>
            </a:r>
            <a:r>
              <a:rPr baseline="-25000" lang="el" sz="1000"/>
              <a:t>2</a:t>
            </a:r>
            <a:r>
              <a:rPr lang="el" sz="1000"/>
              <a:t>, y’</a:t>
            </a:r>
            <a:r>
              <a:rPr baseline="-25000" lang="el" sz="1000"/>
              <a:t>2</a:t>
            </a:r>
            <a:r>
              <a:rPr lang="el" sz="1000"/>
              <a:t>, οι συντεταγμένες του </a:t>
            </a:r>
            <a:br>
              <a:rPr lang="el" sz="1000"/>
            </a:br>
            <a:r>
              <a:rPr lang="el" sz="1000"/>
              <a:t>πλαισίου του 2</a:t>
            </a:r>
            <a:r>
              <a:rPr baseline="30000" lang="el" sz="1000"/>
              <a:t>ου</a:t>
            </a:r>
            <a:r>
              <a:rPr lang="el" sz="1000"/>
              <a:t> frame, κλπ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Μεταβλητές μόνο οι x-y διαστάσεις, σταθερή </a:t>
            </a:r>
            <a:br>
              <a:rPr lang="el"/>
            </a:br>
            <a:r>
              <a:rPr lang="el"/>
              <a:t>διάρκεια του anchor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Anchors με μικρότερη διάρκεια γράφονται ως </a:t>
            </a:r>
            <a:br>
              <a:rPr lang="el"/>
            </a:br>
            <a:r>
              <a:rPr lang="el"/>
              <a:t>anchors με μηδενικές τιμές εκτώς των χρ. ορίων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πχ anchor με διάρκεια 2 καρέ, στο 2ο και 3ο γράφεται </a:t>
            </a:r>
            <a:br>
              <a:rPr lang="el"/>
            </a:br>
            <a:r>
              <a:rPr lang="el"/>
              <a:t>(0, 0, 0, 0, x</a:t>
            </a:r>
            <a:r>
              <a:rPr baseline="-25000" lang="el"/>
              <a:t>1</a:t>
            </a:r>
            <a:r>
              <a:rPr lang="el"/>
              <a:t>, y</a:t>
            </a:r>
            <a:r>
              <a:rPr baseline="-25000" lang="el"/>
              <a:t>1</a:t>
            </a:r>
            <a:r>
              <a:rPr lang="el"/>
              <a:t>, x’</a:t>
            </a:r>
            <a:r>
              <a:rPr baseline="-25000" lang="el"/>
              <a:t>1</a:t>
            </a:r>
            <a:r>
              <a:rPr lang="el"/>
              <a:t>, y’</a:t>
            </a:r>
            <a:r>
              <a:rPr baseline="-25000" lang="el"/>
              <a:t>1</a:t>
            </a:r>
            <a:r>
              <a:rPr lang="el"/>
              <a:t>, x</a:t>
            </a:r>
            <a:r>
              <a:rPr baseline="-25000" lang="el"/>
              <a:t>2</a:t>
            </a:r>
            <a:r>
              <a:rPr lang="el"/>
              <a:t>, y</a:t>
            </a:r>
            <a:r>
              <a:rPr baseline="-25000" lang="el"/>
              <a:t>2</a:t>
            </a:r>
            <a:r>
              <a:rPr lang="el"/>
              <a:t>, x’</a:t>
            </a:r>
            <a:r>
              <a:rPr baseline="-25000" lang="el"/>
              <a:t>2</a:t>
            </a:r>
            <a:r>
              <a:rPr lang="el"/>
              <a:t>, y’</a:t>
            </a:r>
            <a:r>
              <a:rPr baseline="-25000" lang="el"/>
              <a:t>2</a:t>
            </a:r>
            <a:r>
              <a:rPr lang="el"/>
              <a:t>, 0, 0, 0, 0)</a:t>
            </a:r>
            <a:endParaRPr/>
          </a:p>
        </p:txBody>
      </p:sp>
      <p:sp>
        <p:nvSpPr>
          <p:cNvPr id="487" name="Google Shape;487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2</a:t>
            </a:r>
            <a:r>
              <a:rPr baseline="30000" lang="el"/>
              <a:t>η</a:t>
            </a:r>
            <a:r>
              <a:rPr lang="el"/>
              <a:t> προσέγγιση </a:t>
            </a:r>
            <a:endParaRPr/>
          </a:p>
        </p:txBody>
      </p:sp>
      <p:pic>
        <p:nvPicPr>
          <p:cNvPr id="488" name="Google Shape;4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340" y="1853850"/>
            <a:ext cx="3101810" cy="24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idx="1" type="body"/>
          </p:nvPr>
        </p:nvSpPr>
        <p:spPr>
          <a:xfrm>
            <a:off x="727713" y="150280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Πλεονεκτήματα: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Έχουμε κατευθείαν 2D προτάσεις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Δεν έχουμε ανάγκη για μετατροπή από </a:t>
            </a:r>
            <a:br>
              <a:rPr lang="el"/>
            </a:br>
            <a:r>
              <a:rPr lang="el"/>
              <a:t>cuboids σε ακολουθίες από πλαίσια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Ίδιος αριθμός anchors: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5 κλίμακες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3 aspect ratios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4 διαφορετικές διάρκειες (16,12, 8 και 4)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Δεν χρειάζεται απαραίτητα Regressor</a:t>
            </a:r>
            <a:endParaRPr/>
          </a:p>
        </p:txBody>
      </p:sp>
      <p:sp>
        <p:nvSpPr>
          <p:cNvPr id="494" name="Google Shape;494;p64"/>
          <p:cNvSpPr txBox="1"/>
          <p:nvPr>
            <p:ph idx="2" type="body"/>
          </p:nvPr>
        </p:nvSpPr>
        <p:spPr>
          <a:xfrm>
            <a:off x="4641991" y="150280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Μειονεκτήματα: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Anchors με σταθερή χρονική διάρκεια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Λειτουργια του TPN</a:t>
            </a:r>
            <a:endParaRPr/>
          </a:p>
        </p:txBody>
      </p:sp>
      <p:sp>
        <p:nvSpPr>
          <p:cNvPr id="500" name="Google Shape;500;p65"/>
          <p:cNvSpPr txBox="1"/>
          <p:nvPr>
            <p:ph idx="1" type="body"/>
          </p:nvPr>
        </p:nvSpPr>
        <p:spPr>
          <a:xfrm>
            <a:off x="729450" y="2078875"/>
            <a:ext cx="319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Τα features από το 3D ResNet </a:t>
            </a:r>
            <a:r>
              <a:rPr lang="el"/>
              <a:t>εισάγονται</a:t>
            </a:r>
            <a:r>
              <a:rPr lang="el"/>
              <a:t> στο 3D Conv Layer</a:t>
            </a:r>
            <a:endParaRPr/>
          </a:p>
        </p:txBody>
      </p:sp>
      <p:pic>
        <p:nvPicPr>
          <p:cNvPr id="501" name="Google Shape;5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00" y="722550"/>
            <a:ext cx="4860951" cy="3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5"/>
          <p:cNvSpPr/>
          <p:nvPr/>
        </p:nvSpPr>
        <p:spPr>
          <a:xfrm>
            <a:off x="3742600" y="2395850"/>
            <a:ext cx="5372700" cy="21519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5"/>
          <p:cNvSpPr/>
          <p:nvPr/>
        </p:nvSpPr>
        <p:spPr>
          <a:xfrm>
            <a:off x="5944150" y="1604750"/>
            <a:ext cx="969600" cy="7911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</a:t>
            </a:r>
            <a:r>
              <a:rPr lang="el"/>
              <a:t> </a:t>
            </a:r>
            <a:r>
              <a:rPr lang="el"/>
              <a:t>του TPN</a:t>
            </a:r>
            <a:endParaRPr/>
          </a:p>
        </p:txBody>
      </p:sp>
      <p:sp>
        <p:nvSpPr>
          <p:cNvPr id="509" name="Google Shape;509;p66"/>
          <p:cNvSpPr txBox="1"/>
          <p:nvPr>
            <p:ph idx="1" type="body"/>
          </p:nvPr>
        </p:nvSpPr>
        <p:spPr>
          <a:xfrm>
            <a:off x="729450" y="2078875"/>
            <a:ext cx="319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Τα features από το 3D ResNet εισάγονται στο 3D Conv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Προκειμένου να πάρουμε τα αντίστοιχα features για κάθε διάρκεια anchors, χρησιμοποιούμε pooling με kernel </a:t>
            </a:r>
            <a:br>
              <a:rPr lang="el"/>
            </a:br>
            <a:r>
              <a:rPr i="1" lang="el"/>
              <a:t>(durαtion,1,1)</a:t>
            </a:r>
            <a:endParaRPr i="1"/>
          </a:p>
        </p:txBody>
      </p:sp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00" y="722550"/>
            <a:ext cx="4860951" cy="3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/>
          <p:nvPr/>
        </p:nvSpPr>
        <p:spPr>
          <a:xfrm>
            <a:off x="3929250" y="1906525"/>
            <a:ext cx="1817700" cy="26412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6"/>
          <p:cNvSpPr/>
          <p:nvPr/>
        </p:nvSpPr>
        <p:spPr>
          <a:xfrm>
            <a:off x="7146025" y="2058950"/>
            <a:ext cx="2121600" cy="2641200"/>
          </a:xfrm>
          <a:prstGeom prst="rect">
            <a:avLst/>
          </a:prstGeom>
          <a:solidFill>
            <a:srgbClr val="FFFFFF">
              <a:alpha val="6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 του TPN</a:t>
            </a:r>
            <a:endParaRPr/>
          </a:p>
        </p:txBody>
      </p:sp>
      <p:sp>
        <p:nvSpPr>
          <p:cNvPr id="518" name="Google Shape;518;p67"/>
          <p:cNvSpPr txBox="1"/>
          <p:nvPr>
            <p:ph idx="1" type="body"/>
          </p:nvPr>
        </p:nvSpPr>
        <p:spPr>
          <a:xfrm>
            <a:off x="729450" y="2078875"/>
            <a:ext cx="31998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Τα features από το 3D ResNet εισάγονται στο 3D Conv 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Προκειμένου να πάρουμε τα αντίστοιχα features για κάθε διάρκεια anchors, χρησιμοποιούμε pooling με kernel </a:t>
            </a:r>
            <a:r>
              <a:rPr i="1" lang="el"/>
              <a:t>(sampledurαtion,1,1)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Τέλος, τα features τροφοδοτούνται στα αντίστοιχα scoring και regression layers</a:t>
            </a:r>
            <a:endParaRPr/>
          </a:p>
        </p:txBody>
      </p:sp>
      <p:pic>
        <p:nvPicPr>
          <p:cNvPr id="519" name="Google Shape;5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00" y="722550"/>
            <a:ext cx="4860951" cy="3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Αποτελέσματα </a:t>
            </a:r>
            <a:endParaRPr/>
          </a:p>
        </p:txBody>
      </p:sp>
      <p:sp>
        <p:nvSpPr>
          <p:cNvPr id="525" name="Google Shape;525;p68"/>
          <p:cNvSpPr txBox="1"/>
          <p:nvPr>
            <p:ph idx="1" type="body"/>
          </p:nvPr>
        </p:nvSpPr>
        <p:spPr>
          <a:xfrm>
            <a:off x="729450" y="3511300"/>
            <a:ext cx="76887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Στο Dataset JHMDB έχουμε βελτίωση κατά 1% (80.22%) ενώ στο UCF-101 έχουμε βελτίωση κατά ~14% (49.90%)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Το max pooling αποδίδει καλύτερα από το avg pooling κατά </a:t>
            </a:r>
            <a:endParaRPr/>
          </a:p>
        </p:txBody>
      </p:sp>
      <p:pic>
        <p:nvPicPr>
          <p:cNvPr id="526" name="Google Shape;5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42"/>
            <a:ext cx="4572000" cy="13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97" y="3194400"/>
            <a:ext cx="3576729" cy="15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9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Προσθήκη Regressor</a:t>
            </a:r>
            <a:endParaRPr/>
          </a:p>
        </p:txBody>
      </p:sp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2 είδη Regressor ξανά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Αλλαγή 2D προσέγγισης ώστε να θεωρεί τα feature maps ότι δεν έχουν χρονικές εξαρτήσεις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3D Roi Align = T slices </a:t>
            </a:r>
            <a:r>
              <a:rPr lang="el"/>
              <a:t>·</a:t>
            </a:r>
            <a:r>
              <a:rPr lang="el"/>
              <a:t> 2D Roi Align</a:t>
            </a:r>
            <a:endParaRPr/>
          </a:p>
        </p:txBody>
      </p:sp>
      <p:pic>
        <p:nvPicPr>
          <p:cNvPr id="534" name="Google Shape;5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801" y="1068899"/>
            <a:ext cx="3576724" cy="152932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9"/>
          <p:cNvSpPr txBox="1"/>
          <p:nvPr/>
        </p:nvSpPr>
        <p:spPr>
          <a:xfrm>
            <a:off x="6091663" y="515950"/>
            <a:ext cx="1383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η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προσέγγιση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69"/>
          <p:cNvSpPr txBox="1"/>
          <p:nvPr/>
        </p:nvSpPr>
        <p:spPr>
          <a:xfrm>
            <a:off x="6091663" y="2711062"/>
            <a:ext cx="1383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2</a:t>
            </a:r>
            <a:r>
              <a:rPr baseline="30000" lang="el">
                <a:latin typeface="Lato"/>
                <a:ea typeface="Lato"/>
                <a:cs typeface="Lato"/>
                <a:sym typeface="Lato"/>
              </a:rPr>
              <a:t>η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 προσέγγιση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297" y="2336800"/>
            <a:ext cx="4421503" cy="19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>
            <p:ph type="title"/>
          </p:nvPr>
        </p:nvSpPr>
        <p:spPr>
          <a:xfrm>
            <a:off x="729450" y="1318650"/>
            <a:ext cx="477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2</a:t>
            </a:r>
            <a:r>
              <a:rPr baseline="30000" lang="el"/>
              <a:t>η</a:t>
            </a:r>
            <a:r>
              <a:rPr lang="el"/>
              <a:t> μέθοδος για Regression</a:t>
            </a:r>
            <a:endParaRPr/>
          </a:p>
        </p:txBody>
      </p:sp>
      <p:sp>
        <p:nvSpPr>
          <p:cNvPr id="543" name="Google Shape;543;p70"/>
          <p:cNvSpPr txBox="1"/>
          <p:nvPr/>
        </p:nvSpPr>
        <p:spPr>
          <a:xfrm>
            <a:off x="816550" y="2126000"/>
            <a:ext cx="4899300" cy="29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Βήματα του Regressor: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Για κάθε cuboid, εξάγουμε τα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αντίστοιχα feature maps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χρησιμοποιώντας 3D Roi Align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Τα feature maps γίνονται reshape από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i="1" lang="el">
                <a:latin typeface="Lato"/>
                <a:ea typeface="Lato"/>
                <a:cs typeface="Lato"/>
                <a:sym typeface="Lato"/>
              </a:rPr>
              <a:t>(k, 64, 8, 7, 7) </a:t>
            </a:r>
            <a:r>
              <a:rPr lang="el">
                <a:latin typeface="Lato"/>
                <a:ea typeface="Lato"/>
                <a:cs typeface="Lato"/>
                <a:sym typeface="Lato"/>
              </a:rPr>
              <a:t>γίνονται </a:t>
            </a:r>
            <a:r>
              <a:rPr i="1" lang="el">
                <a:latin typeface="Lato"/>
                <a:ea typeface="Lato"/>
                <a:cs typeface="Lato"/>
                <a:sym typeface="Lato"/>
              </a:rPr>
              <a:t>(k · 8, 64, 7, 7)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Τα feature maps τροφοδοτούνται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στο 2D Conv Layer και στα </a:t>
            </a:r>
            <a:br>
              <a:rPr lang="el">
                <a:latin typeface="Lato"/>
                <a:ea typeface="Lato"/>
                <a:cs typeface="Lato"/>
                <a:sym typeface="Lato"/>
              </a:rPr>
            </a:br>
            <a:r>
              <a:rPr lang="el">
                <a:latin typeface="Lato"/>
                <a:ea typeface="Lato"/>
                <a:cs typeface="Lato"/>
                <a:sym typeface="Lato"/>
              </a:rPr>
              <a:t>Linear Layers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l">
                <a:latin typeface="Lato"/>
                <a:ea typeface="Lato"/>
                <a:cs typeface="Lato"/>
                <a:sym typeface="Lato"/>
              </a:rPr>
              <a:t>Έχουμε ως έξοδο coords μεγέθους </a:t>
            </a:r>
            <a:r>
              <a:rPr i="1" lang="el">
                <a:latin typeface="Lato"/>
                <a:ea typeface="Lato"/>
                <a:cs typeface="Lato"/>
                <a:sym typeface="Lato"/>
              </a:rPr>
              <a:t>(k · 8, 4)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1"/>
          <p:cNvSpPr txBox="1"/>
          <p:nvPr>
            <p:ph type="title"/>
          </p:nvPr>
        </p:nvSpPr>
        <p:spPr>
          <a:xfrm>
            <a:off x="729450" y="1318650"/>
            <a:ext cx="384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Αποτελέσματα</a:t>
            </a:r>
            <a:endParaRPr/>
          </a:p>
        </p:txBody>
      </p:sp>
      <p:sp>
        <p:nvSpPr>
          <p:cNvPr id="549" name="Google Shape;549;p7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Η 3D προσέγγιση παράγει τα χειρότερα αποτελέσματα.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Η 2D προσέγγιση υπερέχει αυτής χωρίς Regressor μόνο </a:t>
            </a:r>
            <a:r>
              <a:rPr lang="el"/>
              <a:t>στο JHMDB.</a:t>
            </a:r>
            <a:r>
              <a:rPr lang="el"/>
              <a:t> </a:t>
            </a:r>
            <a:endParaRPr/>
          </a:p>
        </p:txBody>
      </p:sp>
      <p:pic>
        <p:nvPicPr>
          <p:cNvPr id="550" name="Google Shape;5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46" y="3128150"/>
            <a:ext cx="4549452" cy="126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50" y="2112380"/>
            <a:ext cx="4549448" cy="91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150" y="1056125"/>
            <a:ext cx="3537175" cy="10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Προκλήσεις: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Μεγάλες διακυμάνσεις εμφάνισης των ανθρώπων που δρουν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Αλλαγές στην οπτική γωνία της κάμερας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Πολλές κατηγορίες δράσεων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Μη καθορισμένο λεξιλόγιο δράσεων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50" y="3408675"/>
            <a:ext cx="1479440" cy="13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360" y="3408675"/>
            <a:ext cx="1479440" cy="13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4675" y="3408675"/>
            <a:ext cx="2801100" cy="11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2"/>
          <p:cNvSpPr txBox="1"/>
          <p:nvPr>
            <p:ph type="title"/>
          </p:nvPr>
        </p:nvSpPr>
        <p:spPr>
          <a:xfrm>
            <a:off x="729450" y="1318650"/>
            <a:ext cx="61353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Μειώνουμε sample duration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σε 8, 4 frames </a:t>
            </a:r>
            <a:endParaRPr/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750" y="2011742"/>
            <a:ext cx="4075700" cy="112001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2"/>
          <p:cNvSpPr txBox="1"/>
          <p:nvPr>
            <p:ph idx="1" type="body"/>
          </p:nvPr>
        </p:nvSpPr>
        <p:spPr>
          <a:xfrm>
            <a:off x="729450" y="22495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Ως καλύτερη γενική προσέγγιση, είναι αυτή με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Sample duration = 8 frames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2D Regressor</a:t>
            </a:r>
            <a:endParaRPr/>
          </a:p>
        </p:txBody>
      </p:sp>
      <p:pic>
        <p:nvPicPr>
          <p:cNvPr id="560" name="Google Shape;56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3227750"/>
            <a:ext cx="4029624" cy="14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991" y="385600"/>
            <a:ext cx="3072008" cy="4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3"/>
          <p:cNvSpPr/>
          <p:nvPr/>
        </p:nvSpPr>
        <p:spPr>
          <a:xfrm>
            <a:off x="2880000" y="10862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3"/>
          <p:cNvSpPr/>
          <p:nvPr/>
        </p:nvSpPr>
        <p:spPr>
          <a:xfrm>
            <a:off x="2880000" y="1580650"/>
            <a:ext cx="33840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3"/>
          <p:cNvSpPr/>
          <p:nvPr/>
        </p:nvSpPr>
        <p:spPr>
          <a:xfrm>
            <a:off x="4016600" y="2974750"/>
            <a:ext cx="1044600" cy="4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Connection algorithm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Λειτουργία:</a:t>
            </a:r>
            <a:endParaRPr/>
          </a:p>
        </p:txBody>
      </p:sp>
      <p:pic>
        <p:nvPicPr>
          <p:cNvPr id="579" name="Google Shape;5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38" y="2571750"/>
            <a:ext cx="1688075" cy="1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863" y="2571750"/>
            <a:ext cx="1688075" cy="1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813" y="2571750"/>
            <a:ext cx="1688075" cy="16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5"/>
          <p:cNvSpPr/>
          <p:nvPr/>
        </p:nvSpPr>
        <p:spPr>
          <a:xfrm>
            <a:off x="4034938" y="3066438"/>
            <a:ext cx="698700" cy="698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5"/>
          <p:cNvSpPr/>
          <p:nvPr/>
        </p:nvSpPr>
        <p:spPr>
          <a:xfrm>
            <a:off x="2201113" y="3066438"/>
            <a:ext cx="698700" cy="698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5"/>
          <p:cNvSpPr/>
          <p:nvPr/>
        </p:nvSpPr>
        <p:spPr>
          <a:xfrm>
            <a:off x="6094738" y="3106800"/>
            <a:ext cx="618000" cy="618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738" y="2590825"/>
            <a:ext cx="1649925" cy="16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600"/>
              <a:t>Connection algorithm</a:t>
            </a:r>
            <a:endParaRPr sz="3600"/>
          </a:p>
        </p:txBody>
      </p:sp>
      <p:sp>
        <p:nvSpPr>
          <p:cNvPr id="591" name="Google Shape;591;p7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1</a:t>
            </a:r>
            <a:r>
              <a:rPr baseline="30000" lang="el"/>
              <a:t>η</a:t>
            </a:r>
            <a:r>
              <a:rPr lang="el"/>
              <a:t> προσέγγιση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JHMDB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UCF-101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2</a:t>
            </a:r>
            <a:r>
              <a:rPr baseline="30000" lang="el"/>
              <a:t>η</a:t>
            </a:r>
            <a:r>
              <a:rPr lang="el"/>
              <a:t> προσέγγιση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3</a:t>
            </a:r>
            <a:r>
              <a:rPr baseline="30000" lang="el"/>
              <a:t>η</a:t>
            </a:r>
            <a:r>
              <a:rPr lang="el"/>
              <a:t> προσέγγιση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1</a:t>
            </a:r>
            <a:r>
              <a:rPr baseline="30000" lang="el"/>
              <a:t>η</a:t>
            </a:r>
            <a:r>
              <a:rPr lang="el"/>
              <a:t> προσέγγιση (1/2)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7"/>
          <p:cNvSpPr txBox="1"/>
          <p:nvPr>
            <p:ph idx="1" type="body"/>
          </p:nvPr>
        </p:nvSpPr>
        <p:spPr>
          <a:xfrm>
            <a:off x="729325" y="2078875"/>
            <a:ext cx="3774300" cy="1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Αποτελεί μια παραλλαγή του αλγοριθμο σύνδεσης που πρότεινεται στο</a:t>
            </a:r>
            <a:br>
              <a:rPr lang="el"/>
            </a:br>
            <a:r>
              <a:rPr lang="el"/>
              <a:t>R. Hou, C. Chen, and M. Shah. “Tube Convolutional Neural Network (T-CNN) for Action Detection in Videos”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Ορίζουμε ως κριτήριο σύνδεσης 2 tubes: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75" y="3670750"/>
            <a:ext cx="3488847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301" y="2078875"/>
            <a:ext cx="3809949" cy="18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>
            <p:ph type="title"/>
          </p:nvPr>
        </p:nvSpPr>
        <p:spPr>
          <a:xfrm>
            <a:off x="72780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1</a:t>
            </a:r>
            <a:r>
              <a:rPr baseline="30000" lang="el"/>
              <a:t>η</a:t>
            </a:r>
            <a:r>
              <a:rPr lang="el"/>
              <a:t> προσέγγιση (2/2)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8"/>
          <p:cNvSpPr txBox="1"/>
          <p:nvPr>
            <p:ph idx="4294967295" type="body"/>
          </p:nvPr>
        </p:nvSpPr>
        <p:spPr>
          <a:xfrm>
            <a:off x="729450" y="2078850"/>
            <a:ext cx="3882900" cy="27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Αρχικοποιούμε λίστες με τα «ενεργά» action tubes, τα score τους και τα αθροίσματα τους. Αντίστοιχα λίστες με τα τελικά action tubes και τα τελικά score τους.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Προσθέτουμε και σε όλες τις λίστες τα ToIs του 1</a:t>
            </a:r>
            <a:r>
              <a:rPr baseline="30000" lang="el"/>
              <a:t>ου </a:t>
            </a:r>
            <a:r>
              <a:rPr lang="el"/>
              <a:t>τμήματος βίντεο.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Για το επόμενο βίντεο, υπολογίζουμε τα overlaps μεταξύ των ToIs και τα αθροίσματα των scores.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Αδειάζουμε τις λίστες των «ενεργών» action tubes</a:t>
            </a:r>
            <a:endParaRPr/>
          </a:p>
        </p:txBody>
      </p:sp>
      <p:sp>
        <p:nvSpPr>
          <p:cNvPr id="606" name="Google Shape;606;p78"/>
          <p:cNvSpPr txBox="1"/>
          <p:nvPr>
            <p:ph idx="4294967295" type="body"/>
          </p:nvPr>
        </p:nvSpPr>
        <p:spPr>
          <a:xfrm>
            <a:off x="4804975" y="2078850"/>
            <a:ext cx="41550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l"/>
              <a:t>Ως νέα ενεργά «action tubes» θεωρούμε αυτά που ξεπερνούν το κατώφλι σύνδεσης. Παράλληλα τα προσθέτουμε και λίστα με τα τελικά action tubes.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l"/>
              <a:t>Όταν ο αριθμός των «ενεργών» action tubes ξεπεράσει έναν όριο ορίζουμε ως νέο κατώφλι σύνδεσης το score του 100</a:t>
            </a:r>
            <a:r>
              <a:rPr baseline="30000" lang="el"/>
              <a:t>ου</a:t>
            </a:r>
            <a:r>
              <a:rPr lang="el"/>
              <a:t> «ενεργού» action tube. Παράλληλα αφαιρούμε και απ’ την λίστα με τα τελικά action tubes όσα βρίσκονται κάτω </a:t>
            </a:r>
            <a:r>
              <a:rPr lang="el"/>
              <a:t>από το</a:t>
            </a:r>
            <a:r>
              <a:rPr lang="el"/>
              <a:t> νέο όριο.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l"/>
              <a:t>Προσθέτουμε στα «ενεργά» action tubes, τα νέα ToIs και επαναλαμβάνουμε το 3</a:t>
            </a:r>
            <a:r>
              <a:rPr baseline="30000" lang="el"/>
              <a:t>ο </a:t>
            </a:r>
            <a:r>
              <a:rPr lang="el"/>
              <a:t>βήμα και μετά.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9"/>
          <p:cNvSpPr txBox="1"/>
          <p:nvPr>
            <p:ph type="title"/>
          </p:nvPr>
        </p:nvSpPr>
        <p:spPr>
          <a:xfrm>
            <a:off x="729450" y="1318650"/>
            <a:ext cx="79146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Πολιτική υπολογισμού overlap score - JHDMB dataset</a:t>
            </a:r>
            <a:endParaRPr/>
          </a:p>
        </p:txBody>
      </p:sp>
      <p:sp>
        <p:nvSpPr>
          <p:cNvPr id="612" name="Google Shape;612;p79"/>
          <p:cNvSpPr txBox="1"/>
          <p:nvPr>
            <p:ph idx="1" type="body"/>
          </p:nvPr>
        </p:nvSpPr>
        <p:spPr>
          <a:xfrm>
            <a:off x="727800" y="2332625"/>
            <a:ext cx="768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Χρησιμοποιούμε το JHMDB dataset για να βρούμε </a:t>
            </a:r>
            <a:br>
              <a:rPr lang="el"/>
            </a:br>
            <a:r>
              <a:rPr lang="el"/>
              <a:t>την καλύτερη πολιτική υπολογισμού του overlap score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Εξετάζουμε για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sample duration = 16 και βήματα βίντεο  : 8, 12, 14, 15, 16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sample duration = 8   και βήματα βίντεο  : 4, 6, 7, 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Καλύτερη πολιτική όταν βήμα βίντεο = sample duration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Καλύτερα score 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sample duration = 16   → 0.4067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sample duration = 8     → 0.653</a:t>
            </a:r>
            <a:endParaRPr/>
          </a:p>
        </p:txBody>
      </p:sp>
      <p:pic>
        <p:nvPicPr>
          <p:cNvPr id="613" name="Google Shape;6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227" y="2374612"/>
            <a:ext cx="3190826" cy="21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0"/>
          <p:cNvSpPr txBox="1"/>
          <p:nvPr>
            <p:ph type="title"/>
          </p:nvPr>
        </p:nvSpPr>
        <p:spPr>
          <a:xfrm>
            <a:off x="729450" y="1318650"/>
            <a:ext cx="76884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Υπολογισμός τελικού αριθμού tubes 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UCF-101</a:t>
            </a:r>
            <a:endParaRPr/>
          </a:p>
        </p:txBody>
      </p:sp>
      <p:sp>
        <p:nvSpPr>
          <p:cNvPr id="619" name="Google Shape;619;p80"/>
          <p:cNvSpPr txBox="1"/>
          <p:nvPr>
            <p:ph idx="1" type="body"/>
          </p:nvPr>
        </p:nvSpPr>
        <p:spPr>
          <a:xfrm>
            <a:off x="729450" y="2221950"/>
            <a:ext cx="37743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Εξετάζουμε τόσο τον αριθμό των επιστρεφόμενων ToIs όσο και των τελικών υποψήφιων action tubes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Οι περιπτώσεις είναι: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sample duration : 8, 16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# ToIs  : 30, 100 ή 150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# Proposed Action Tubes : 500, 2000, 4000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Καλύτερο score: 0.4281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sample duration = 16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# ToIs : 150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# Proposed Action Tubes : 4000</a:t>
            </a:r>
            <a:endParaRPr/>
          </a:p>
        </p:txBody>
      </p:sp>
      <p:sp>
        <p:nvSpPr>
          <p:cNvPr id="620" name="Google Shape;620;p80"/>
          <p:cNvSpPr txBox="1"/>
          <p:nvPr>
            <p:ph idx="2" type="body"/>
          </p:nvPr>
        </p:nvSpPr>
        <p:spPr>
          <a:xfrm>
            <a:off x="4643554" y="22219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84144"/>
            <a:ext cx="3845850" cy="232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Stop </a:t>
            </a:r>
            <a:r>
              <a:rPr lang="el"/>
              <a:t>updating</a:t>
            </a:r>
            <a:r>
              <a:rPr lang="el"/>
              <a:t>  conn thresh + </a:t>
            </a:r>
            <a:r>
              <a:rPr lang="el"/>
              <a:t>NMS - UCF-101</a:t>
            </a:r>
            <a:endParaRPr/>
          </a:p>
        </p:txBody>
      </p:sp>
      <p:sp>
        <p:nvSpPr>
          <p:cNvPr id="627" name="Google Shape;627;p81"/>
          <p:cNvSpPr txBox="1"/>
          <p:nvPr>
            <p:ph idx="1" type="body"/>
          </p:nvPr>
        </p:nvSpPr>
        <p:spPr>
          <a:xfrm>
            <a:off x="729450" y="1943125"/>
            <a:ext cx="76884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Η αύξηση του κατωφλίου σύνδεσης οδηγεί στο πρόβλημα ότι νέα action tubes αδυνατούν να </a:t>
            </a:r>
            <a:r>
              <a:rPr lang="el"/>
              <a:t>δημιουργηθούν</a:t>
            </a:r>
            <a:r>
              <a:rPr lang="el"/>
              <a:t> μετά από κάποιο αριθμό video segments. Λύση : Δεν ανανεώνεται το threshold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Προσθέσαμε τον αλγόριθμο NMS για να αφαιρέσει κοντινά υποψήφια action tubes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T</a:t>
            </a:r>
            <a:r>
              <a:rPr lang="el"/>
              <a:t>α καλύτερα αποτελέσματα έχουμε γ</a:t>
            </a:r>
            <a:r>
              <a:rPr lang="el"/>
              <a:t>ια sample duration = 16</a:t>
            </a:r>
            <a:r>
              <a:rPr lang="el"/>
              <a:t> frames</a:t>
            </a:r>
            <a:r>
              <a:rPr lang="el"/>
              <a:t> και NMS thresh = 0.7</a:t>
            </a:r>
            <a:endParaRPr/>
          </a:p>
        </p:txBody>
      </p:sp>
      <p:pic>
        <p:nvPicPr>
          <p:cNvPr id="628" name="Google Shape;62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763" y="3131763"/>
            <a:ext cx="4079775" cy="14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Datasets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/>
              <a:t>Το </a:t>
            </a:r>
            <a:r>
              <a:rPr lang="el" sz="1600"/>
              <a:t>J-HMDB περιέχει:</a:t>
            </a:r>
            <a:endParaRPr sz="16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Βίντεο από 21 κλάσεις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660 βίντεο εκπαίδευσης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268 βίντεο επικύρωσης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Τριμαρισμένα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Διάρκειας 15-40 καρέ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/>
              <a:t>Το UCF-101 περιέχει:</a:t>
            </a:r>
            <a:endParaRPr sz="16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Βίντεο από 24 κλάσεις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2284 βίντεο εκπαίδευσης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910  βίντεο επικύρωσης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Ατριμάριστα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Διάρκειας μέχρι και 910 καρέ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Temporal recall</a:t>
            </a:r>
            <a:endParaRPr/>
          </a:p>
        </p:txBody>
      </p:sp>
      <p:sp>
        <p:nvSpPr>
          <p:cNvPr id="634" name="Google Shape;634;p82"/>
          <p:cNvSpPr txBox="1"/>
          <p:nvPr>
            <p:ph idx="1" type="body"/>
          </p:nvPr>
        </p:nvSpPr>
        <p:spPr>
          <a:xfrm>
            <a:off x="729450" y="2078875"/>
            <a:ext cx="76887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Το spatio-temporal recall εξάγει σχετικά μέτρια αποτελέσματα κοντά στο 50%.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Εξετάζουμε το temporal recall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Παρατηρούμε ότι έχουμε πολύ καλά αποτελέσματα, κοντά στο 94%.</a:t>
            </a:r>
            <a:endParaRPr/>
          </a:p>
        </p:txBody>
      </p:sp>
      <p:pic>
        <p:nvPicPr>
          <p:cNvPr id="635" name="Google Shape;6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500" y="3153700"/>
            <a:ext cx="4533975" cy="16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2</a:t>
            </a:r>
            <a:r>
              <a:rPr baseline="30000" lang="el"/>
              <a:t>η</a:t>
            </a:r>
            <a:r>
              <a:rPr lang="el"/>
              <a:t> προσέγγιση</a:t>
            </a:r>
            <a:endParaRPr/>
          </a:p>
        </p:txBody>
      </p:sp>
      <p:pic>
        <p:nvPicPr>
          <p:cNvPr id="641" name="Google Shape;6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25" y="2078875"/>
            <a:ext cx="3767099" cy="19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3"/>
          <p:cNvSpPr txBox="1"/>
          <p:nvPr>
            <p:ph idx="1" type="body"/>
          </p:nvPr>
        </p:nvSpPr>
        <p:spPr>
          <a:xfrm>
            <a:off x="729450" y="1853850"/>
            <a:ext cx="4715700" cy="29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Αποτελεί επέκταση του αλγόριθμου σύνδεσης που προτείνεται στο </a:t>
            </a:r>
            <a:r>
              <a:rPr i="1" lang="el"/>
              <a:t>Bo Hu et al. “Progress Regression RNN </a:t>
            </a:r>
            <a:br>
              <a:rPr i="1" lang="el"/>
            </a:br>
            <a:r>
              <a:rPr i="1" lang="el"/>
              <a:t>for Online Spatial-Temporal Action Localization in Unconstrained Videos”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Εισήγαγε τις </a:t>
            </a:r>
            <a:r>
              <a:rPr lang="el"/>
              <a:t>έννοιες</a:t>
            </a:r>
            <a:r>
              <a:rPr lang="el"/>
              <a:t> των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Progression, πιθανότητα μια δράση να συμβαίνει.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Progress rat</a:t>
            </a:r>
            <a:r>
              <a:rPr lang="el"/>
              <a:t>e, ποσοστό της δράσης που έχει συμβεί.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2 action tubes ενώνονται αν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Έχουν overlap score &gt; </a:t>
            </a:r>
            <a:r>
              <a:rPr i="1" lang="el"/>
              <a:t>θ</a:t>
            </a:r>
            <a:endParaRPr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Έχουν κοντινά progress rate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Για κάθε κλάση, κρατάμε τα </a:t>
            </a:r>
            <a:r>
              <a:rPr i="1" lang="el"/>
              <a:t>Κ-καλύτερα</a:t>
            </a:r>
            <a:r>
              <a:rPr lang="el"/>
              <a:t> action tubes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Εξετάσαμε μόνο για τo JHMDB, και τα αποτελέσματα ήταν χειρότερα απ’ την 1</a:t>
            </a:r>
            <a:r>
              <a:rPr baseline="30000" lang="el"/>
              <a:t>η</a:t>
            </a:r>
            <a:r>
              <a:rPr lang="el"/>
              <a:t> μέθοδο.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3</a:t>
            </a:r>
            <a:r>
              <a:rPr baseline="30000" lang="el"/>
              <a:t>η</a:t>
            </a:r>
            <a:r>
              <a:rPr lang="el"/>
              <a:t> προσέγγιση </a:t>
            </a:r>
            <a:endParaRPr/>
          </a:p>
        </p:txBody>
      </p:sp>
      <p:sp>
        <p:nvSpPr>
          <p:cNvPr id="648" name="Google Shape;648;p84"/>
          <p:cNvSpPr txBox="1"/>
          <p:nvPr>
            <p:ph idx="1" type="body"/>
          </p:nvPr>
        </p:nvSpPr>
        <p:spPr>
          <a:xfrm>
            <a:off x="729450" y="2078875"/>
            <a:ext cx="38427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Μόνο στο dataset JHMDB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Υπολογίζουμε όλες τις πιθανές ακολουθίες από ToIs όπως και στην 1</a:t>
            </a:r>
            <a:r>
              <a:rPr baseline="30000" lang="el"/>
              <a:t>η</a:t>
            </a:r>
            <a:r>
              <a:rPr lang="el"/>
              <a:t> προσέγγιση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Κρατάμε τις Κ-καλύτερες action tubes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Πετύχαμε καλύτερη απόδοση για το JHMDB από την 1</a:t>
            </a:r>
            <a:r>
              <a:rPr baseline="30000" lang="el"/>
              <a:t>η </a:t>
            </a:r>
            <a:r>
              <a:rPr lang="el"/>
              <a:t>προσέγγιση</a:t>
            </a:r>
            <a:endParaRPr/>
          </a:p>
        </p:txBody>
      </p:sp>
      <p:pic>
        <p:nvPicPr>
          <p:cNvPr id="649" name="Google Shape;64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726" y="810150"/>
            <a:ext cx="3809949" cy="18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812" y="2881025"/>
            <a:ext cx="3313775" cy="16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5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600"/>
              <a:t>Classification stage</a:t>
            </a:r>
            <a:endParaRPr sz="3600"/>
          </a:p>
        </p:txBody>
      </p:sp>
      <p:sp>
        <p:nvSpPr>
          <p:cNvPr id="656" name="Google Shape;656;p8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JHDMB Datase</a:t>
            </a:r>
            <a:r>
              <a:rPr lang="el"/>
              <a:t>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UCF-101 Dataset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JHMDB - Spatiotemporal localization results</a:t>
            </a:r>
            <a:endParaRPr/>
          </a:p>
        </p:txBody>
      </p:sp>
      <p:sp>
        <p:nvSpPr>
          <p:cNvPr id="662" name="Google Shape;662;p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Χρησιμοποιήσαμε 4 είδη classifier για να βρούμε τον βέλτιστο: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Linear, RNN, SVM και MLP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Δεν εξερευνήσαμε καμιά τεχνική για καλύτερη αναπαράσταση των feature maps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Χρησιμοποιήσαμε τα feature maps που προέκυψαν μέσω των 3D Roi Align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Εξερευνήσαμε τις αναλογίες μεταξύ των foreground action tubes και των συνολικών</a:t>
            </a:r>
            <a:br>
              <a:rPr lang="el"/>
            </a:br>
            <a:r>
              <a:rPr lang="el"/>
              <a:t>action tubes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Πρώτο training</a:t>
            </a:r>
            <a:endParaRPr/>
          </a:p>
        </p:txBody>
      </p:sp>
      <p:sp>
        <p:nvSpPr>
          <p:cNvPr id="668" name="Google Shape;668;p87"/>
          <p:cNvSpPr txBox="1"/>
          <p:nvPr>
            <p:ph idx="1" type="body"/>
          </p:nvPr>
        </p:nvSpPr>
        <p:spPr>
          <a:xfrm>
            <a:off x="729450" y="2078875"/>
            <a:ext cx="3261900" cy="2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Χρησιμοποιούμε pre-extracted feature maps με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1 foreground tubes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2 background tubes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Για τους SVM, Linear ταξινομητές εξετάζουμε και την βέλτιστη pooling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Για το svm εξεταζουμε και 2 διαφορετικά feature maps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Προκύπτει</a:t>
            </a:r>
            <a:r>
              <a:rPr lang="el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Avg </a:t>
            </a:r>
            <a:r>
              <a:rPr lang="el"/>
              <a:t>pooling</a:t>
            </a:r>
            <a:r>
              <a:rPr lang="el"/>
              <a:t> για τον Linear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Max pooling για τον SVM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675" y="3505275"/>
            <a:ext cx="4557101" cy="1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87" y="2311975"/>
            <a:ext cx="3658676" cy="11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SVM - temporal pooling</a:t>
            </a:r>
            <a:endParaRPr/>
          </a:p>
        </p:txBody>
      </p:sp>
      <p:sp>
        <p:nvSpPr>
          <p:cNvPr id="676" name="Google Shape;676;p88"/>
          <p:cNvSpPr txBox="1"/>
          <p:nvPr>
            <p:ph idx="1" type="body"/>
          </p:nvPr>
        </p:nvSpPr>
        <p:spPr>
          <a:xfrm>
            <a:off x="729450" y="1853850"/>
            <a:ext cx="74454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Οι</a:t>
            </a:r>
            <a:r>
              <a:rPr lang="el"/>
              <a:t> δράσεις αποτελούν ακολουθίες από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Μέσω</a:t>
            </a:r>
            <a:r>
              <a:rPr lang="el"/>
              <a:t> avg/max pooling χάνεται αυτό το χαρακτηριστικό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Συνεπώς χωρίζουμε την ακολουθία σε 2 ίσα μέρη και πραγματοποιούμε ξεχωριστά </a:t>
            </a:r>
            <a:br>
              <a:rPr lang="el"/>
            </a:br>
            <a:r>
              <a:rPr lang="el"/>
              <a:t>3D Max pooling</a:t>
            </a:r>
            <a:endParaRPr/>
          </a:p>
        </p:txBody>
      </p:sp>
      <p:pic>
        <p:nvPicPr>
          <p:cNvPr id="677" name="Google Shape;6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900" y="3026976"/>
            <a:ext cx="4093500" cy="7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Προσθήκη περισσότερων action tubes</a:t>
            </a:r>
            <a:endParaRPr/>
          </a:p>
        </p:txBody>
      </p:sp>
      <p:sp>
        <p:nvSpPr>
          <p:cNvPr id="683" name="Google Shape;683;p89"/>
          <p:cNvSpPr txBox="1"/>
          <p:nvPr>
            <p:ph idx="1" type="body"/>
          </p:nvPr>
        </p:nvSpPr>
        <p:spPr>
          <a:xfrm>
            <a:off x="729325" y="2078875"/>
            <a:ext cx="768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Δίνουμε πολύ </a:t>
            </a:r>
            <a:r>
              <a:rPr lang="el"/>
              <a:t>λίγα</a:t>
            </a:r>
            <a:r>
              <a:rPr lang="el"/>
              <a:t> δεδομένα για να εκπαιδευτεί το σύστημα μας τόσο </a:t>
            </a:r>
            <a:br>
              <a:rPr lang="el"/>
            </a:br>
            <a:r>
              <a:rPr lang="el"/>
              <a:t>για τα θετικά action tubes όσο και για τα αρνητικά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Θεωρούμε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ως foreground action tube αν  </a:t>
            </a:r>
            <a:r>
              <a:rPr lang="el" u="sng"/>
              <a:t>overlap score &gt; 0.7</a:t>
            </a:r>
            <a:r>
              <a:rPr lang="el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ως background action tube αν </a:t>
            </a:r>
            <a:r>
              <a:rPr lang="el" u="sng"/>
              <a:t>0.1 &lt; overlap score &lt; 0.3</a:t>
            </a:r>
            <a:endParaRPr u="sng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Εξετάζουμε 4 διαφορετικά ποσοστά μεταξύ του αριθμού των foreground tubes</a:t>
            </a:r>
            <a:br>
              <a:rPr lang="el"/>
            </a:br>
            <a:r>
              <a:rPr lang="el"/>
              <a:t>και των συνολικών action tubes 2:3, 1:2, 1:3 και 1:4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Εξετάζουμε για 3 διαφορετικούς αριθμούς foreground action tubes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Αποτελέσματα </a:t>
            </a:r>
            <a:endParaRPr/>
          </a:p>
        </p:txBody>
      </p:sp>
      <p:sp>
        <p:nvSpPr>
          <p:cNvPr id="689" name="Google Shape;689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Τα αποτελέσματα δεν έδειξαν ξεκάθαρη προτιμόμενη πολιτική.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Παρατηρήσαμε ότι τα πιο επιθυμητά ποσοστά είναι 2:3 και 4 ή 8 foreground action tubes</a:t>
            </a:r>
            <a:endParaRPr/>
          </a:p>
        </p:txBody>
      </p:sp>
      <p:graphicFrame>
        <p:nvGraphicFramePr>
          <p:cNvPr id="690" name="Google Shape;690;p90"/>
          <p:cNvGraphicFramePr/>
          <p:nvPr/>
        </p:nvGraphicFramePr>
        <p:xfrm>
          <a:off x="1989325" y="2925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{8CF44366-F3B0-428E-9FE5-056AAE3388CB}</a:tableStyleId>
              </a:tblPr>
              <a:tblGrid>
                <a:gridCol w="847150"/>
                <a:gridCol w="847150"/>
                <a:gridCol w="847150"/>
                <a:gridCol w="847150"/>
                <a:gridCol w="847150"/>
                <a:gridCol w="847150"/>
              </a:tblGrid>
              <a:tr h="29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Classifier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FG tubes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Total Tubes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mAP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2919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0.3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9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Linear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17.91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22.51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24.62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9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RNN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20.73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28.25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29.50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9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SVM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6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25.04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26.91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27.82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Αυξάνουμε sample duration = 16</a:t>
            </a:r>
            <a:r>
              <a:rPr lang="el"/>
              <a:t> </a:t>
            </a:r>
            <a:endParaRPr/>
          </a:p>
        </p:txBody>
      </p:sp>
      <p:sp>
        <p:nvSpPr>
          <p:cNvPr id="696" name="Google Shape;696;p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Χειρότερα αποτελέσματα από πριν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Δεν έχουμε στις ίδιες περιπτώσεις τις καλύτερες επιδόσεις</a:t>
            </a:r>
            <a:endParaRPr/>
          </a:p>
        </p:txBody>
      </p:sp>
      <p:graphicFrame>
        <p:nvGraphicFramePr>
          <p:cNvPr id="697" name="Google Shape;697;p91"/>
          <p:cNvGraphicFramePr/>
          <p:nvPr/>
        </p:nvGraphicFramePr>
        <p:xfrm>
          <a:off x="1989325" y="2925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{8CF44366-F3B0-428E-9FE5-056AAE3388CB}</a:tableStyleId>
              </a:tblPr>
              <a:tblGrid>
                <a:gridCol w="847150"/>
                <a:gridCol w="847150"/>
                <a:gridCol w="847150"/>
                <a:gridCol w="847150"/>
                <a:gridCol w="847150"/>
                <a:gridCol w="847150"/>
              </a:tblGrid>
              <a:tr h="29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Classifier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FG tubes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Total Tubes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mAP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2919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0.3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9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Linear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15.11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19.78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21.14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9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RNN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14.05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19.23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20.99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9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SVM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3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23.4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 27.57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28.65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Motivation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Τα Object Detection Networks έχουν κατορθώσει υψηλές επιδόσεις στο πρόβλημα του Object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Τα 3D CNNS, αντίστοιχα, ταξινομούν με μεγάλη ακρίβειας βίντεο δράσεων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Ο συνδυασμός αυτών των δύο τεχνικών θα μπορούσε να πετύχει καλά αποτελέσμα στο πρόβλημα του Action Recognition and Localization.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575" y="818400"/>
            <a:ext cx="4212725" cy="18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MLP</a:t>
            </a:r>
            <a:endParaRPr/>
          </a:p>
        </p:txBody>
      </p:sp>
      <p:sp>
        <p:nvSpPr>
          <p:cNvPr id="704" name="Google Shape;704;p9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Εξετάσαμε 2 τρόπου για training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κλασσικός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Pre-extracted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Και οι 2 τρόποι βγάζουν χαμηλά αποτελέσματα.</a:t>
            </a:r>
            <a:endParaRPr/>
          </a:p>
        </p:txBody>
      </p:sp>
      <p:graphicFrame>
        <p:nvGraphicFramePr>
          <p:cNvPr id="705" name="Google Shape;705;p92"/>
          <p:cNvGraphicFramePr/>
          <p:nvPr/>
        </p:nvGraphicFramePr>
        <p:xfrm>
          <a:off x="2216163" y="31424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{8CF44366-F3B0-428E-9FE5-056AAE3388CB}</a:tableStyleId>
              </a:tblPr>
              <a:tblGrid>
                <a:gridCol w="821375"/>
                <a:gridCol w="750400"/>
                <a:gridCol w="785875"/>
                <a:gridCol w="785875"/>
                <a:gridCol w="785875"/>
                <a:gridCol w="785875"/>
              </a:tblGrid>
              <a:tr h="228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Methor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FG tubes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Total tubes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mAP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2281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0.5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0.3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2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Regular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24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12.32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15.53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18.57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2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Pre-extracted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8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32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13.27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17.64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000"/>
                        <a:t>18.97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UCF-101 : Temporal Localization</a:t>
            </a:r>
            <a:endParaRPr/>
          </a:p>
        </p:txBody>
      </p:sp>
      <p:sp>
        <p:nvSpPr>
          <p:cNvPr id="711" name="Google Shape;711;p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O αλγόριθμος σύνδεσης δεν προτείνει καλά χωροχρονικά action tubes, αλλά μόνο χρονικά καλά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Εξετάσαμε την χρήση του συστήματος ως temporal localization σύστημα, που προτείνει χρονικές διάρκειες που πιθανώς να περιέχουν κάποια δράση.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1</a:t>
            </a:r>
            <a:r>
              <a:rPr baseline="30000" lang="el"/>
              <a:t>η </a:t>
            </a:r>
            <a:r>
              <a:rPr lang="el"/>
              <a:t>προσέγγιση</a:t>
            </a:r>
            <a:endParaRPr/>
          </a:p>
        </p:txBody>
      </p:sp>
      <p:sp>
        <p:nvSpPr>
          <p:cNvPr id="717" name="Google Shape;717;p94"/>
          <p:cNvSpPr txBox="1"/>
          <p:nvPr>
            <p:ph idx="1" type="body"/>
          </p:nvPr>
        </p:nvSpPr>
        <p:spPr>
          <a:xfrm>
            <a:off x="729450" y="2126775"/>
            <a:ext cx="808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Εκπαιδεύουμε ένα 3D ResNet 34 στο UCF-101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Αφού εξάγουμε όλα τα χωροχρονικά action tubes, βρίσκουμε τα χρονικά τους όρια (temporal tubes).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Αφαιρούμε τυχόν διπλά temporal tubes και πραγματοποιούμε ταξινόμηση τροφοδοτώντας τα αντίστοιχα βίντεο σε κομμάτια των 16 καρέ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Συγκεντρώνουμε το άθροισμα των confidence score </a:t>
            </a:r>
            <a:r>
              <a:rPr lang="el"/>
              <a:t>από κάθε</a:t>
            </a:r>
            <a:r>
              <a:rPr lang="el"/>
              <a:t> τμήμα του βίντεο </a:t>
            </a:r>
            <a:r>
              <a:rPr lang="el"/>
              <a:t>και μέσω softmax βρίσκουμε την κατηγορία του temporal tube.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Με βάση τα τελικά confidence scores αφαιρούμε χρονικά επικαλυπτώμενα temporal tubes.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Όσα έχουν score κάτω από ένα κατώφλι θεωρούνται background temporal tubes.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Αποτελέσματα</a:t>
            </a:r>
            <a:endParaRPr/>
          </a:p>
        </p:txBody>
      </p:sp>
      <p:sp>
        <p:nvSpPr>
          <p:cNvPr id="723" name="Google Shape;723;p95"/>
          <p:cNvSpPr txBox="1"/>
          <p:nvPr>
            <p:ph idx="1" type="body"/>
          </p:nvPr>
        </p:nvSpPr>
        <p:spPr>
          <a:xfrm>
            <a:off x="729450" y="2078875"/>
            <a:ext cx="344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Η χρήση του Softmax πριν τον υπολογισμό των αθροισμάτων των confidence scores βελτιώνει την απόδοση του συστήματος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Παρόλα</a:t>
            </a:r>
            <a:r>
              <a:rPr lang="el"/>
              <a:t> αυτά, έχουμε χαμηλά αποτελέσματα με καλύτερο score: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/>
              <a:t>8.37 για NMS thesh = 0.2</a:t>
            </a:r>
            <a:br>
              <a:rPr lang="el"/>
            </a:br>
            <a:r>
              <a:rPr lang="el"/>
              <a:t>	    </a:t>
            </a:r>
            <a:r>
              <a:rPr lang="el"/>
              <a:t>confidence</a:t>
            </a:r>
            <a:r>
              <a:rPr lang="el"/>
              <a:t> thresh = 0.6</a:t>
            </a:r>
            <a:endParaRPr/>
          </a:p>
        </p:txBody>
      </p:sp>
      <p:pic>
        <p:nvPicPr>
          <p:cNvPr id="724" name="Google Shape;72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265" y="2878900"/>
            <a:ext cx="4287296" cy="157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900" y="1356806"/>
            <a:ext cx="4404024" cy="152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2</a:t>
            </a:r>
            <a:r>
              <a:rPr baseline="30000" lang="el"/>
              <a:t>η </a:t>
            </a:r>
            <a:r>
              <a:rPr lang="el"/>
              <a:t>προσέγγιση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Ίδια διαδικασία με προηγουμένως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Λαμβάνουμε ένα pre-trained 3D ResNet34 στο Kinetics dataset και εκπαιδεύουμε το τελευταίο group από Layer συν τον τελευταίο classification layer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00" y="3535538"/>
            <a:ext cx="66675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96"/>
          <p:cNvSpPr/>
          <p:nvPr/>
        </p:nvSpPr>
        <p:spPr>
          <a:xfrm>
            <a:off x="6443050" y="3535550"/>
            <a:ext cx="1464300" cy="136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7"/>
          <p:cNvSpPr txBox="1"/>
          <p:nvPr>
            <p:ph type="title"/>
          </p:nvPr>
        </p:nvSpPr>
        <p:spPr>
          <a:xfrm>
            <a:off x="729450" y="1318650"/>
            <a:ext cx="384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Αποτελέσματα:</a:t>
            </a:r>
            <a:endParaRPr/>
          </a:p>
        </p:txBody>
      </p:sp>
      <p:sp>
        <p:nvSpPr>
          <p:cNvPr id="739" name="Google Shape;739;p97"/>
          <p:cNvSpPr txBox="1"/>
          <p:nvPr>
            <p:ph idx="1" type="body"/>
          </p:nvPr>
        </p:nvSpPr>
        <p:spPr>
          <a:xfrm>
            <a:off x="729450" y="2078875"/>
            <a:ext cx="3986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Λαμβάνουμε καλύτερα αποτελέσματα από πριν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Καλύτερη προσέγγιση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l"/>
              <a:t>	50.01 για NMS thresh =0.3, </a:t>
            </a:r>
            <a:br>
              <a:rPr lang="el"/>
            </a:br>
            <a:r>
              <a:rPr lang="el"/>
              <a:t>		       confidence thresh = 0.6</a:t>
            </a:r>
            <a:endParaRPr/>
          </a:p>
        </p:txBody>
      </p:sp>
      <p:pic>
        <p:nvPicPr>
          <p:cNvPr id="740" name="Google Shape;7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975" y="2133350"/>
            <a:ext cx="3846876" cy="27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600" y="492875"/>
            <a:ext cx="3922675" cy="16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8"/>
          <p:cNvSpPr txBox="1"/>
          <p:nvPr>
            <p:ph type="title"/>
          </p:nvPr>
        </p:nvSpPr>
        <p:spPr>
          <a:xfrm>
            <a:off x="729450" y="1322450"/>
            <a:ext cx="78888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000"/>
              <a:t>Σύνοψη - Μελλοντικές επεκτάσεις</a:t>
            </a:r>
            <a:endParaRPr sz="3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Contributions:</a:t>
            </a:r>
            <a:endParaRPr/>
          </a:p>
        </p:txBody>
      </p:sp>
      <p:sp>
        <p:nvSpPr>
          <p:cNvPr id="752" name="Google Shape;752;p99"/>
          <p:cNvSpPr txBox="1"/>
          <p:nvPr>
            <p:ph idx="1" type="body"/>
          </p:nvPr>
        </p:nvSpPr>
        <p:spPr>
          <a:xfrm>
            <a:off x="729325" y="2078875"/>
            <a:ext cx="7504500" cy="26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Υλοποιήσαμε ένα δίκτυο για Action Recognition και Localization βασιζόμενοι σε δικό μας κυρίως κώδικα.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Επεκτείναμε τον κώδικα του RPN του Faster RCNN σε τρεις διαστάσεις υλοποιώντας ένα Tube Proposal Network το οποίο προτείνει ακολουθίες από bounding boxes που πιθανώς περιέχουν κάποια δράση.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l"/>
              <a:t>Χρησιμοποιήσαμε 2 definitions για τα anchors και αντίστοιχα 2 προσεγγίσεις.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l"/>
              <a:t>Υλοποιήσαμε 2 Regressor για κάθε προσέγγιση.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Υλοποιήσαμε 3 αλγόριθμους σύνδεσης μεταξύ των προτεινόμενων tubes με σκοπό την βέλτιστη σύνδεση των ToIs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Εξερευνήσαμε τις δυνατότητες του δικτύου για classification καθώς επίσης και temporal localization.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Μελλοντικές επεκτάσεις</a:t>
            </a:r>
            <a:endParaRPr/>
          </a:p>
        </p:txBody>
      </p:sp>
      <p:sp>
        <p:nvSpPr>
          <p:cNvPr id="758" name="Google Shape;758;p1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Εξερεύνηση</a:t>
            </a:r>
            <a:r>
              <a:rPr lang="el"/>
              <a:t> καλύτερων anchors για ακόμα καλύτερες προτάσεις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l"/>
              <a:t>Στην 1</a:t>
            </a:r>
            <a:r>
              <a:rPr baseline="30000" lang="el"/>
              <a:t>η </a:t>
            </a:r>
            <a:r>
              <a:rPr lang="el"/>
              <a:t> προσέγγιση, εκτός από κύβους, μπορούν να χρησιμοποιηθούν πιο περίπλοκα σχήματα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l"/>
              <a:t>Στην 2</a:t>
            </a:r>
            <a:r>
              <a:rPr baseline="30000" lang="el"/>
              <a:t>η </a:t>
            </a:r>
            <a:r>
              <a:rPr lang="el"/>
              <a:t>προσέγγιση, μπορούν να προστεθούν και άλλης διάρκειας anchors, με μεταβαλλόμενα μεγέθη στα bounding boxes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Αλλαγή του training loss του TPN προσθέτοντας παράγοντες </a:t>
            </a:r>
            <a:r>
              <a:rPr i="1" lang="el"/>
              <a:t>λ</a:t>
            </a:r>
            <a:r>
              <a:rPr baseline="-25000" i="1" lang="el"/>
              <a:t>1</a:t>
            </a:r>
            <a:r>
              <a:rPr i="1" lang="el"/>
              <a:t>, λ</a:t>
            </a:r>
            <a:r>
              <a:rPr baseline="-25000" i="1" lang="el"/>
              <a:t>2</a:t>
            </a:r>
            <a:r>
              <a:rPr i="1" lang="el"/>
              <a:t> </a:t>
            </a:r>
            <a:r>
              <a:rPr lang="el"/>
              <a:t>με σκοπό την καλύτερη εξισορρόπηση μεταξύ των losses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Αλλαγή του αλγόριθμου σύνδεσης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Εξερεύνηση και άλλων τεχνικών ταξινόμησης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l"/>
              <a:t>Στο JHMDB να γίνεται κάποιου είδους προεπεξεργασία των feature maps πριν το classification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l"/>
              <a:t>Εξερεύνηση του UCF-101 για Action Localization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Ερωτήσεις;</a:t>
            </a:r>
            <a:endParaRPr/>
          </a:p>
        </p:txBody>
      </p:sp>
      <p:pic>
        <p:nvPicPr>
          <p:cNvPr id="764" name="Google Shape;76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613" y="2458275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600"/>
              <a:t>Background</a:t>
            </a:r>
            <a:endParaRPr sz="3600"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Object Detector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Region Proposal Netwok (RPN)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Roi Align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l"/>
              <a:t>NMS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Losses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l"/>
              <a:t>Metrics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